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6" r:id="rId3"/>
    <p:sldId id="307" r:id="rId4"/>
    <p:sldId id="308" r:id="rId5"/>
    <p:sldId id="311" r:id="rId6"/>
    <p:sldId id="310" r:id="rId7"/>
    <p:sldId id="312" r:id="rId8"/>
    <p:sldId id="313" r:id="rId9"/>
    <p:sldId id="314" r:id="rId10"/>
    <p:sldId id="258" r:id="rId11"/>
    <p:sldId id="315" r:id="rId12"/>
    <p:sldId id="263" r:id="rId13"/>
    <p:sldId id="261" r:id="rId14"/>
    <p:sldId id="316" r:id="rId15"/>
    <p:sldId id="270" r:id="rId16"/>
    <p:sldId id="328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323" r:id="rId26"/>
    <p:sldId id="283" r:id="rId27"/>
    <p:sldId id="284" r:id="rId28"/>
    <p:sldId id="285" r:id="rId29"/>
    <p:sldId id="286" r:id="rId30"/>
    <p:sldId id="287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24" r:id="rId41"/>
    <p:sldId id="325" r:id="rId42"/>
    <p:sldId id="318" r:id="rId43"/>
    <p:sldId id="319" r:id="rId44"/>
    <p:sldId id="320" r:id="rId45"/>
    <p:sldId id="321" r:id="rId46"/>
    <p:sldId id="322" r:id="rId47"/>
    <p:sldId id="326" r:id="rId48"/>
    <p:sldId id="32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0" autoAdjust="0"/>
    <p:restoredTop sz="61866" autoAdjust="0"/>
  </p:normalViewPr>
  <p:slideViewPr>
    <p:cSldViewPr>
      <p:cViewPr varScale="1">
        <p:scale>
          <a:sx n="58" d="100"/>
          <a:sy n="58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2E56-7AB7-4447-A015-76B5E2FBBE6C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5CF3B-5E48-4E1E-840C-0DFF7EA4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Segoe"/>
              </a:rPr>
              <a:t>SPEAKER NOTES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Segoe"/>
              </a:rPr>
              <a:t>--------------------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Segoe"/>
              </a:rPr>
              <a:t>Hey, I’m </a:t>
            </a:r>
            <a:r>
              <a:rPr lang="en-US" dirty="0" err="1" smtClean="0">
                <a:latin typeface="Segoe"/>
              </a:rPr>
              <a:t>nate</a:t>
            </a: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Segoe"/>
              </a:rPr>
              <a:t> Way too much content in this deck to cover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Segoe"/>
              </a:rPr>
              <a:t> Goal is to: 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Segoe"/>
              </a:rPr>
              <a:t>Convince you of the value of adopting these best practices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Segoe"/>
              </a:rPr>
              <a:t>Give you a sense of the biggest issues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Segoe"/>
              </a:rPr>
              <a:t>Provide a reference you can download later and fix everything you need to.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Segoe"/>
              </a:rPr>
              <a:t>Also, I big into real world examples, so if anyone has a website you want me to review, drop it on stage and at the end I’ll come take a look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Segoe"/>
              </a:rPr>
              <a:t> Also, afterwards I’ll be at the Q&amp;A place for as long as you need to answer any questions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Segoe"/>
              </a:rPr>
              <a:t>In the building of any site, there are 10 people involved. Most orgs don't one person to do SEO, we think that will evolve. Kind of like security was 5 years ago.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latin typeface="Sego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Segoe"/>
              </a:rPr>
              <a:t>SPEAKER NOTES: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Segoe"/>
              </a:rPr>
              <a:t>--------------------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dirty="0" smtClean="0">
                <a:latin typeface="Segoe"/>
              </a:rPr>
              <a:t>Validate against some standard, don’t really care which one, just validate.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Sego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the courage video linked from here: http://www.nike.com/nikeos/p/nike/en_US/video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140D-07FC-9545-91D0-22FBCBDA62C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9.8 seconds (2 clicks) to load nike.com</a:t>
            </a:r>
          </a:p>
          <a:p>
            <a:r>
              <a:rPr lang="en-US" dirty="0" smtClean="0"/>
              <a:t>7.6 </a:t>
            </a:r>
            <a:r>
              <a:rPr lang="en-US" dirty="0" err="1" smtClean="0"/>
              <a:t>secs</a:t>
            </a:r>
            <a:r>
              <a:rPr lang="en-US" dirty="0" smtClean="0"/>
              <a:t> for adidas.com</a:t>
            </a:r>
          </a:p>
          <a:p>
            <a:r>
              <a:rPr lang="en-US" dirty="0" smtClean="0"/>
              <a:t>8 seconds</a:t>
            </a:r>
            <a:r>
              <a:rPr lang="en-US" baseline="0" dirty="0" smtClean="0"/>
              <a:t> for puma.com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140D-07FC-9545-91D0-22FBCBDA62C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140D-07FC-9545-91D0-22FBCBDA62C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140D-07FC-9545-91D0-22FBCBDA62C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What to look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Search is really important,</a:t>
            </a:r>
            <a:r>
              <a:rPr lang="en-US" baseline="0" dirty="0" smtClean="0"/>
              <a:t> it not only drives a lot of traffic to your site (over 30%) it should drives the right kind of traffic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First problem is that they are not showing up in search results for terms they should “</a:t>
            </a:r>
            <a:r>
              <a:rPr lang="en-US" baseline="0" dirty="0" err="1" smtClean="0"/>
              <a:t>Lebron</a:t>
            </a:r>
            <a:r>
              <a:rPr lang="en-US" baseline="0" dirty="0" smtClean="0"/>
              <a:t> James Shoes”. G=&gt;500, Y=27, LS=&gt;500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Search is really important,</a:t>
            </a:r>
            <a:r>
              <a:rPr lang="en-US" baseline="0" dirty="0" smtClean="0"/>
              <a:t> it not only drives a lot of traffic to your site (over 30%) it should drives the right kind of traffic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First problem is that they are not showing up in search results for terms they should “</a:t>
            </a:r>
            <a:r>
              <a:rPr lang="en-US" baseline="0" dirty="0" err="1" smtClean="0"/>
              <a:t>Lebron</a:t>
            </a:r>
            <a:r>
              <a:rPr lang="en-US" baseline="0" dirty="0" smtClean="0"/>
              <a:t> James Shoes”. G=&gt;500, Y=27, LS=&gt;500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some of the things we’re going to talk about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not going to teach you any coding, what I hope to do is help you understand the impact to search of various design decisions you make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Talking Points</a:t>
            </a:r>
          </a:p>
          <a:p>
            <a:r>
              <a:rPr lang="en-US" dirty="0" smtClean="0"/>
              <a:t>----------------</a:t>
            </a:r>
          </a:p>
          <a:p>
            <a:endParaRPr lang="en-US" dirty="0" smtClean="0"/>
          </a:p>
          <a:p>
            <a:r>
              <a:rPr lang="en-US" u="sng" dirty="0" smtClean="0"/>
              <a:t>Implications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crawling doesn’t work,</a:t>
            </a:r>
            <a:r>
              <a:rPr lang="en-US" baseline="0" dirty="0" smtClean="0"/>
              <a:t> nothing else matters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If ranking doesn’t work, searching won’t work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u="sng" baseline="0" dirty="0" smtClean="0"/>
              <a:t>What metrics should you use when thinking about SEO?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Crawler accessibility metric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Ranking metric (quality links)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Query term metrics (where you rank for separate query terms)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3B-5E48-4E1E-840C-0DFF7EA479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1255-8FB2-4238-A6E0-5EDEB977EC3E}" type="datetimeFigureOut">
              <a:rPr lang="en-US" smtClean="0"/>
              <a:pPr/>
              <a:t>9/18/2008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Web 2.0 – Search Friendly Web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7451-2CE4-4929-9FFE-4C40FCB5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0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master.liv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tepoint.com/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seomoz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listapart.org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orestuf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exc57y7e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msdn.com/synergist/archive/2007/10/03/simple-silverlight-seo-with-asp-net-and-xslt.aspx" TargetMode="External"/><Relationship Id="rId4" Type="http://schemas.openxmlformats.org/officeDocument/2006/relationships/hyperlink" Target="http://msdn.microsoft.com/msdnmag/issues/07/04/ASPNET2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3.com/product.aspx?id=MB147L&amp;SessionId=2344&amp;RegionCode=en-US&amp;format=rich&amp;cat=3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store1.com/Apple-160-iPod-classic-Black/dp/B000JO1IPI/" TargetMode="External"/><Relationship Id="rId4" Type="http://schemas.openxmlformats.org/officeDocument/2006/relationships/hyperlink" Target="http://store2.com/Microsoft_Zune_80_G2_Black/dp/B000J01IP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Protocols/rfc2616/rfc2616-sec10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explorer.search.yahoo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cutts.com/blog/seo-advice-url-canonicaliz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ite.com/default.aspx" TargetMode="External"/><Relationship Id="rId5" Type="http://schemas.openxmlformats.org/officeDocument/2006/relationships/hyperlink" Target="mysite.com" TargetMode="External"/><Relationship Id="rId4" Type="http://schemas.openxmlformats.org/officeDocument/2006/relationships/hyperlink" Target="http://www.mysit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asp.net/ArticlePrint.aspx?id=4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anerin.com/EN/articles/301-redirect-IIS.asp" TargetMode="External"/><Relationship Id="rId5" Type="http://schemas.openxmlformats.org/officeDocument/2006/relationships/hyperlink" Target="http://www.webconfs.com/how-to-redirect-a-webpage.php" TargetMode="External"/><Relationship Id="rId4" Type="http://schemas.openxmlformats.org/officeDocument/2006/relationships/hyperlink" Target="http://todotnet.com/archive/0001/01/01/7472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obalscholar.com" TargetMode="External"/><Relationship Id="rId4" Type="http://schemas.openxmlformats.org/officeDocument/2006/relationships/hyperlink" Target="http://www.globalscholar.com/Error.asp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nerin.com/EN/articles/301-redirect-IIS.as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addons.mozilla.org/en-US/firefox/addon/249" TargetMode="External"/><Relationship Id="rId3" Type="http://schemas.openxmlformats.org/officeDocument/2006/relationships/hyperlink" Target="http://google.com/webmaster" TargetMode="External"/><Relationship Id="rId7" Type="http://schemas.openxmlformats.org/officeDocument/2006/relationships/hyperlink" Target="https://addons.mozilla.org/en-US/firefox/addon/3829" TargetMode="External"/><Relationship Id="rId12" Type="http://schemas.openxmlformats.org/officeDocument/2006/relationships/hyperlink" Target="http://www.vanessafoxnude.com/2008/04/02/diagnosing-site-infrastructure-issues-the-big-list-of-the-best-firefox-plugins/" TargetMode="External"/><Relationship Id="rId2" Type="http://schemas.openxmlformats.org/officeDocument/2006/relationships/hyperlink" Target="http://webmaster.l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dons.mozilla.org/en-US/firefox/addon/59" TargetMode="External"/><Relationship Id="rId11" Type="http://schemas.openxmlformats.org/officeDocument/2006/relationships/hyperlink" Target="http://advertising.microsoft.com/advertising/adcenter_addin" TargetMode="External"/><Relationship Id="rId5" Type="http://schemas.openxmlformats.org/officeDocument/2006/relationships/hyperlink" Target="https://addons.mozilla.org/en-US/firefox/addon/60" TargetMode="External"/><Relationship Id="rId10" Type="http://schemas.openxmlformats.org/officeDocument/2006/relationships/hyperlink" Target="http://siteexplorer.search.yahoo.com/" TargetMode="External"/><Relationship Id="rId4" Type="http://schemas.openxmlformats.org/officeDocument/2006/relationships/hyperlink" Target="https://addons.mozilla.org/en-US/firefox/addon/1843" TargetMode="External"/><Relationship Id="rId9" Type="http://schemas.openxmlformats.org/officeDocument/2006/relationships/hyperlink" Target="http://tools.seobook.com/firefox/rank-checker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athanbuggia.com/" TargetMode="External"/><Relationship Id="rId2" Type="http://schemas.openxmlformats.org/officeDocument/2006/relationships/hyperlink" Target="http://nathanbuggia.com/post/Web-20-Expo-Advanced-SEO-for-Developer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hilk.net/AjaxSEO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86000"/>
          </a:xfrm>
        </p:spPr>
        <p:txBody>
          <a:bodyPr/>
          <a:lstStyle/>
          <a:p>
            <a:r>
              <a:rPr lang="en-US" sz="6000" dirty="0" smtClean="0"/>
              <a:t>Advanced SEO </a:t>
            </a:r>
            <a:br>
              <a:rPr lang="en-US" sz="6000" dirty="0" smtClean="0"/>
            </a:br>
            <a:r>
              <a:rPr lang="en-US" sz="4800" i="1" dirty="0" smtClean="0"/>
              <a:t>for</a:t>
            </a:r>
            <a:r>
              <a:rPr lang="en-US" sz="48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Web Developers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105400"/>
            <a:ext cx="449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Nathan Buggia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 Program Manager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Microsoft Webmaster Center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105400"/>
            <a:ext cx="2685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Hello, I’m Nathan Buggia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623887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29400" y="1752600"/>
            <a:ext cx="2362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Webmaster Center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Am I being indexed?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Are there any penalties?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How to submit sitemaps?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---------------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Support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Feedback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News</a:t>
            </a:r>
          </a:p>
          <a:p>
            <a:endParaRPr lang="en-US" dirty="0"/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9099" y="838200"/>
            <a:ext cx="7886698" cy="5867400"/>
            <a:chOff x="1687045" y="1659573"/>
            <a:chExt cx="5749123" cy="431800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818" y="1659573"/>
              <a:ext cx="5721350" cy="431800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813243" y="3443923"/>
              <a:ext cx="1890713" cy="503237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/>
              <a:endPara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215006" y="1813560"/>
              <a:ext cx="2432050" cy="11049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/>
              <a:endPara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9042" y="1977073"/>
              <a:ext cx="2595964" cy="702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And they need it by when?!?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7045" y="3397989"/>
              <a:ext cx="2286001" cy="679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/>
                </a:rPr>
                <a:t>…and they need more tools, </a:t>
              </a:r>
              <a:r>
                <a:rPr lang="en-US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/>
                </a:rPr>
                <a:t>and </a:t>
              </a: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/>
                </a:rPr>
                <a:t>data and technical info, and 302s…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SEO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946" y="838200"/>
            <a:ext cx="6373479" cy="58706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1561722" y="1541524"/>
            <a:ext cx="4211117" cy="5240275"/>
          </a:xfrm>
          <a:prstGeom prst="roundRect">
            <a:avLst>
              <a:gd name="adj" fmla="val 5975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013312" y="2931565"/>
            <a:ext cx="1819682" cy="1790079"/>
          </a:xfrm>
          <a:prstGeom prst="roundRect">
            <a:avLst>
              <a:gd name="adj" fmla="val 5975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!= SPAM</a:t>
            </a:r>
            <a:endParaRPr lang="en-US" dirty="0"/>
          </a:p>
        </p:txBody>
      </p:sp>
      <p:pic>
        <p:nvPicPr>
          <p:cNvPr id="4" name="Content Placeholder 3" descr="Picture 14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8229600" cy="3726278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 descr="Picture 1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52600"/>
            <a:ext cx="6578600" cy="2794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Picture 1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590800"/>
            <a:ext cx="5549900" cy="26797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Picture 15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81400"/>
            <a:ext cx="8517998" cy="2438400"/>
          </a:xfrm>
          <a:prstGeom prst="rect">
            <a:avLst/>
          </a:prstGeom>
        </p:spPr>
      </p:pic>
      <p:pic>
        <p:nvPicPr>
          <p:cNvPr id="8" name="Picture 7" descr="Picture 15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1" y="876652"/>
            <a:ext cx="7467599" cy="59051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= Good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78038"/>
            <a:ext cx="2209800" cy="290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138" y="2078038"/>
            <a:ext cx="2473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078038"/>
            <a:ext cx="2286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8600" y="6340475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Online Resources:  </a:t>
            </a:r>
            <a:r>
              <a:rPr lang="en-US">
                <a:latin typeface="Segoe"/>
                <a:hlinkClick r:id="rId6"/>
              </a:rPr>
              <a:t>www.aslistapart.org</a:t>
            </a:r>
            <a:r>
              <a:rPr lang="en-US">
                <a:latin typeface="Segoe"/>
                <a:hlinkClick r:id="rId7"/>
              </a:rPr>
              <a:t>www.seomoz.org</a:t>
            </a:r>
            <a:r>
              <a:rPr lang="en-US">
                <a:latin typeface="Segoe"/>
                <a:hlinkClick r:id="rId8"/>
              </a:rPr>
              <a:t>www.sitepoint.com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0" y="1524000"/>
            <a:ext cx="6553200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search 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78172" y="1454227"/>
            <a:ext cx="1726898" cy="1002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Crawling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2201" y="5249539"/>
            <a:ext cx="1916935" cy="1294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Ranking (</a:t>
            </a:r>
            <a:r>
              <a:rPr lang="en-US" dirty="0" err="1" smtClean="0">
                <a:solidFill>
                  <a:schemeClr val="tx1"/>
                </a:solidFill>
              </a:rPr>
              <a:t>PageRank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475558" y="3420740"/>
            <a:ext cx="1295400" cy="1143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25958" y="2369544"/>
            <a:ext cx="14478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Parsing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1525" y="3174702"/>
            <a:ext cx="14478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Dynamic Ranking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80358" y="4639940"/>
            <a:ext cx="304800" cy="533400"/>
          </a:xfrm>
          <a:prstGeom prst="curvedRightArrow">
            <a:avLst>
              <a:gd name="adj1" fmla="val 11809"/>
              <a:gd name="adj2" fmla="val 42182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1237558" y="4639940"/>
            <a:ext cx="304800" cy="533400"/>
          </a:xfrm>
          <a:prstGeom prst="curvedRightArrow">
            <a:avLst>
              <a:gd name="adj1" fmla="val 11809"/>
              <a:gd name="adj2" fmla="val 42182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08958" y="2658740"/>
            <a:ext cx="228600" cy="609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900000">
            <a:off x="5921325" y="2320668"/>
            <a:ext cx="321472" cy="2216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2961" y="1600201"/>
            <a:ext cx="145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Searching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181" y="4116407"/>
            <a:ext cx="3289248" cy="23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685" y="1958135"/>
            <a:ext cx="2314668" cy="14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>
          <a:xfrm rot="9900000">
            <a:off x="4013571" y="3067979"/>
            <a:ext cx="321472" cy="2216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9900000">
            <a:off x="1952190" y="3797876"/>
            <a:ext cx="506676" cy="1716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79145">
            <a:off x="1927091" y="4716569"/>
            <a:ext cx="3259414" cy="2866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HTML Semantically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704975"/>
            <a:ext cx="3514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350" y="1704975"/>
            <a:ext cx="3514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2208213"/>
            <a:ext cx="2381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>
          <a:xfrm>
            <a:off x="128588" y="3963988"/>
            <a:ext cx="8805862" cy="2589212"/>
            <a:chOff x="128588" y="3963988"/>
            <a:chExt cx="8805862" cy="2589212"/>
          </a:xfrm>
        </p:grpSpPr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914400" y="4114800"/>
              <a:ext cx="3911600" cy="24384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342900" marR="0" lvl="0" indent="-34290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&lt;h1&gt;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My Article Title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&lt;/h1&gt;</a:t>
              </a:r>
            </a:p>
            <a:p>
              <a:pPr marL="342900" marR="0" lvl="0" indent="-34290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&lt;p&gt;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Scientists reported Wednesday…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&lt;/p&gt;</a:t>
              </a: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28588" y="3963988"/>
              <a:ext cx="8805862" cy="1674810"/>
              <a:chOff x="128633" y="4005943"/>
              <a:chExt cx="8806362" cy="1673942"/>
            </a:xfrm>
          </p:grpSpPr>
          <p:sp>
            <p:nvSpPr>
              <p:cNvPr id="9" name="Text Placeholder 2"/>
              <p:cNvSpPr txBox="1">
                <a:spLocks/>
              </p:cNvSpPr>
              <p:nvPr/>
            </p:nvSpPr>
            <p:spPr bwMode="invGray">
              <a:xfrm>
                <a:off x="5272425" y="4232836"/>
                <a:ext cx="3662570" cy="1447049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342900" indent="-342900" defTabSz="914363" fontAlgn="auto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SzPct val="70000"/>
                  <a:defRPr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&lt;span class=“heading1”&gt;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My Article Title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&lt;/span&gt;</a:t>
                </a:r>
              </a:p>
              <a:p>
                <a:pPr marL="342900" indent="-342900" defTabSz="914363" fontAlgn="auto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SzPct val="70000"/>
                  <a:defRPr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&lt;p&gt;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Scientists reported Wednesday…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&lt;/p&gt;</a:t>
                </a:r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633" y="4898800"/>
                <a:ext cx="576761" cy="665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809709" y="4005943"/>
                <a:ext cx="8030031" cy="158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use of common tags</a:t>
            </a:r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533400" y="4816429"/>
            <a:ext cx="7924800" cy="781854"/>
            <a:chOff x="685800" y="2662535"/>
            <a:chExt cx="7924800" cy="781854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662535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&lt;h1&gt;, &lt;h2&gt;, &lt;h3&gt;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3105835"/>
              <a:ext cx="7924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Did you know there is only 1 per page? They signify the most important topic on the page.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533400" y="2440700"/>
            <a:ext cx="7543800" cy="1041975"/>
            <a:chOff x="609600" y="3657600"/>
            <a:chExt cx="7543800" cy="1041975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3657600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&lt;meta name=“description” content=“”&gt;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4114800"/>
              <a:ext cx="754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Description tag is a must; make it short &amp; sweet and unique to the page. You don’t need a keyword tag.</a:t>
              </a: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533400" y="5905381"/>
            <a:ext cx="7543800" cy="800219"/>
            <a:chOff x="609600" y="5253335"/>
            <a:chExt cx="7543800" cy="800219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5253335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noscript</a:t>
              </a: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5715000"/>
              <a:ext cx="7543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Actually useful to search engines and people with down-level experiences.</a:t>
              </a: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533400" y="1091625"/>
            <a:ext cx="7543800" cy="1041975"/>
            <a:chOff x="609600" y="3657600"/>
            <a:chExt cx="7543800" cy="1041975"/>
          </a:xfrm>
        </p:grpSpPr>
        <p:sp>
          <p:nvSpPr>
            <p:cNvPr id="23" name="TextBox 22"/>
            <p:cNvSpPr txBox="1"/>
            <p:nvPr/>
          </p:nvSpPr>
          <p:spPr>
            <a:xfrm>
              <a:off x="609600" y="3657600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&lt;title&gt;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4114800"/>
              <a:ext cx="754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Description tag is a must; make it short &amp; sweet and unique to the page. You don’t need a keyword tag.</a:t>
              </a:r>
            </a:p>
          </p:txBody>
        </p:sp>
      </p:grpSp>
      <p:sp>
        <p:nvSpPr>
          <p:cNvPr id="27" name="&quot;No&quot; Symbol 26"/>
          <p:cNvSpPr/>
          <p:nvPr/>
        </p:nvSpPr>
        <p:spPr>
          <a:xfrm>
            <a:off x="3200400" y="3352800"/>
            <a:ext cx="990600" cy="838200"/>
          </a:xfrm>
          <a:prstGeom prst="noSmoking">
            <a:avLst>
              <a:gd name="adj" fmla="val 6839"/>
            </a:avLst>
          </a:prstGeom>
          <a:solidFill>
            <a:srgbClr val="FF0000"/>
          </a:solidFill>
          <a:ln>
            <a:solidFill>
              <a:srgbClr val="BD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28"/>
          <p:cNvGrpSpPr/>
          <p:nvPr/>
        </p:nvGrpSpPr>
        <p:grpSpPr>
          <a:xfrm>
            <a:off x="533400" y="3505200"/>
            <a:ext cx="7924800" cy="1004129"/>
            <a:chOff x="533400" y="3505200"/>
            <a:chExt cx="7924800" cy="1004129"/>
          </a:xfrm>
        </p:grpSpPr>
        <p:grpSp>
          <p:nvGrpSpPr>
            <p:cNvPr id="16" name="Group 19"/>
            <p:cNvGrpSpPr/>
            <p:nvPr/>
          </p:nvGrpSpPr>
          <p:grpSpPr>
            <a:xfrm>
              <a:off x="533400" y="3789775"/>
              <a:ext cx="7924800" cy="719554"/>
              <a:chOff x="609600" y="1524000"/>
              <a:chExt cx="7924800" cy="71955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" y="15240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&lt;a&gt;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09600" y="1905000"/>
                <a:ext cx="792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i="1" dirty="0" smtClean="0"/>
                  <a:t>Did you know there is only 1 per page? They signify the most important topic on the page.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667000" y="3505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hlinkClick r:id="" action="ppaction://noaction"/>
                </a:rPr>
                <a:t>More Information</a:t>
              </a:r>
            </a:p>
            <a:p>
              <a:pPr algn="ctr"/>
              <a:r>
                <a:rPr lang="en-US" sz="1600" dirty="0" smtClean="0">
                  <a:hlinkClick r:id="" action="ppaction://noaction"/>
                </a:rPr>
                <a:t>Click Here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35052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hlinkClick r:id="" action="ppaction://noaction"/>
                </a:rPr>
                <a:t>SEO Presentation (Web 2.0)</a:t>
              </a:r>
              <a:r>
                <a:rPr lang="en-US" sz="1600" dirty="0" smtClean="0"/>
                <a:t>, </a:t>
              </a:r>
            </a:p>
            <a:p>
              <a:pPr algn="ctr"/>
              <a:r>
                <a:rPr lang="en-US" sz="1600" dirty="0" smtClean="0">
                  <a:hlinkClick r:id="rId3" action="ppaction://hlinkfile"/>
                </a:rPr>
                <a:t>Download Pac Man 1.3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use of common tags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609600" y="5663625"/>
            <a:ext cx="7924800" cy="965775"/>
            <a:chOff x="609600" y="5410200"/>
            <a:chExt cx="79248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5410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&lt;blink&gt;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5791200"/>
              <a:ext cx="7924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Really, I’m just kidding. Did you know MSFT never implemented support for this? When are they going to get onboard with HTML standards! (Still works in Firefox though!)</a:t>
              </a: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609600" y="3515379"/>
            <a:ext cx="7924800" cy="724019"/>
            <a:chOff x="609600" y="3729335"/>
            <a:chExt cx="7924800" cy="72401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3729335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&lt;frame&gt;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4114800"/>
              <a:ext cx="7924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If you use this, other web developers will mock you. Are you prepared for that kind of ridicule?</a:t>
              </a: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609600" y="1219200"/>
            <a:ext cx="7924800" cy="795754"/>
            <a:chOff x="609600" y="1524000"/>
            <a:chExt cx="7924800" cy="795754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1524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&lt;script&gt;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1981200"/>
              <a:ext cx="7924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No links or redirects locked behind a script tag</a:t>
              </a: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609600" y="2362200"/>
            <a:ext cx="7924800" cy="724019"/>
            <a:chOff x="609600" y="3729335"/>
            <a:chExt cx="7924800" cy="724019"/>
          </a:xfrm>
        </p:grpSpPr>
        <p:sp>
          <p:nvSpPr>
            <p:cNvPr id="18" name="TextBox 17"/>
            <p:cNvSpPr txBox="1"/>
            <p:nvPr/>
          </p:nvSpPr>
          <p:spPr>
            <a:xfrm>
              <a:off x="609600" y="37293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img</a:t>
              </a: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 alt=“”&gt;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4114800"/>
              <a:ext cx="7924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Don’t forget to include a description for search engines, and folks with slow connections.</a:t>
              </a: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609600" y="4589501"/>
            <a:ext cx="7924800" cy="970240"/>
            <a:chOff x="609600" y="3729335"/>
            <a:chExt cx="7924800" cy="970240"/>
          </a:xfrm>
        </p:grpSpPr>
        <p:sp>
          <p:nvSpPr>
            <p:cNvPr id="21" name="TextBox 20"/>
            <p:cNvSpPr txBox="1"/>
            <p:nvPr/>
          </p:nvSpPr>
          <p:spPr>
            <a:xfrm>
              <a:off x="609600" y="3729335"/>
              <a:ext cx="708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&lt;meta&gt; </a:t>
              </a:r>
              <a:r>
                <a:rPr lang="en-US" sz="1600" i="1" dirty="0" smtClean="0">
                  <a:latin typeface="Courier New" pitchFamily="49" charset="0"/>
                  <a:cs typeface="Courier New" pitchFamily="49" charset="0"/>
                </a:rPr>
                <a:t>(the crazy ones: Refresh, Robots/</a:t>
              </a:r>
              <a:r>
                <a:rPr lang="en-US" sz="1600" i="1" dirty="0" err="1" smtClean="0">
                  <a:latin typeface="Courier New" pitchFamily="49" charset="0"/>
                  <a:cs typeface="Courier New" pitchFamily="49" charset="0"/>
                </a:rPr>
                <a:t>Index,Follow</a:t>
              </a:r>
              <a:r>
                <a:rPr lang="en-US" sz="1600" i="1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" y="4114800"/>
              <a:ext cx="7924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You can get caught up in supporting every last meta tag, don’t! Focus on the </a:t>
              </a:r>
              <a:r>
                <a:rPr lang="en-US" sz="1600" i="1" dirty="0" smtClean="0">
                  <a:hlinkClick r:id="rId3"/>
                </a:rPr>
                <a:t>REP</a:t>
              </a:r>
              <a:r>
                <a:rPr lang="en-US" sz="1600" i="1" dirty="0" smtClean="0"/>
                <a:t>, and Description.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Nike.com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3442"/>
            <a:ext cx="9144000" cy="54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internet applications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350" y="1201738"/>
          <a:ext cx="9010650" cy="5580699"/>
        </p:xfrm>
        <a:graphic>
          <a:graphicData uri="http://schemas.openxmlformats.org/drawingml/2006/table">
            <a:tbl>
              <a:tblPr/>
              <a:tblGrid>
                <a:gridCol w="2252663"/>
                <a:gridCol w="2252662"/>
                <a:gridCol w="2252663"/>
                <a:gridCol w="225266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Classification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Example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SEO Capabilities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Best Used for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436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Monolithic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Application has 1 URL for the world to see, and is a black box beyond that. Like hosting a rich application online.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Entry point indexed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Private data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Long usage sessions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Desktop-level functionality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2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  <a:ea typeface="+mn-ea"/>
                          <a:cs typeface="+mn-cs"/>
                        </a:rPr>
                        <a:t>Linkable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Application is a black box, but there are multiple URL entry-points for collaboration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"/>
                        </a:rPr>
                        <a:t>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Full site indexed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Multiple entry points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Shareable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2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  <a:ea typeface="+mn-ea"/>
                          <a:cs typeface="+mn-cs"/>
                        </a:rPr>
                        <a:t>Crawlable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egoe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Application is a small black box meant to spice up a content rich page.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Full site indexed and well ranked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ecommerce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Content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Community/ Viral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17775" y="1698625"/>
            <a:ext cx="1858963" cy="1300163"/>
            <a:chOff x="493164" y="1698482"/>
            <a:chExt cx="1859624" cy="130084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164" y="1698482"/>
              <a:ext cx="1674687" cy="121911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8562" y="1830407"/>
              <a:ext cx="1704226" cy="116892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362200" y="3000374"/>
            <a:ext cx="20574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Email, TurboTax, Admin Tools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03500" y="5094288"/>
            <a:ext cx="1687513" cy="1435100"/>
            <a:chOff x="322790" y="5094569"/>
            <a:chExt cx="1686673" cy="14351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153" y="5094569"/>
              <a:ext cx="1339946" cy="1168685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22790" y="6275706"/>
              <a:ext cx="1686673" cy="254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http://finance.yahoo.com</a:t>
              </a: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640013" y="3473450"/>
            <a:ext cx="1612900" cy="1400175"/>
            <a:chOff x="359605" y="3472664"/>
            <a:chExt cx="1613043" cy="1400330"/>
          </a:xfrm>
        </p:grpSpPr>
        <p:sp>
          <p:nvSpPr>
            <p:cNvPr id="13" name="TextBox 12"/>
            <p:cNvSpPr txBox="1"/>
            <p:nvPr/>
          </p:nvSpPr>
          <p:spPr>
            <a:xfrm>
              <a:off x="410410" y="4611028"/>
              <a:ext cx="1511434" cy="261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http://giffy.com</a:t>
              </a: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9605" y="3472664"/>
              <a:ext cx="1613043" cy="11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307975" y="3338513"/>
            <a:ext cx="8521700" cy="1587"/>
          </a:xfrm>
          <a:prstGeom prst="line">
            <a:avLst/>
          </a:prstGeom>
          <a:ln>
            <a:solidFill>
              <a:schemeClr val="accent1">
                <a:alpha val="2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025" y="4940300"/>
            <a:ext cx="8520113" cy="0"/>
          </a:xfrm>
          <a:prstGeom prst="line">
            <a:avLst/>
          </a:prstGeom>
          <a:ln>
            <a:solidFill>
              <a:schemeClr val="accent1">
                <a:alpha val="2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r>
              <a:rPr lang="en-US" dirty="0" smtClean="0"/>
              <a:t> &amp; </a:t>
            </a:r>
            <a:r>
              <a:rPr lang="en-US" dirty="0" err="1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>
              <a:spcAft>
                <a:spcPts val="1200"/>
              </a:spcAft>
            </a:pPr>
            <a:r>
              <a:rPr lang="en-US" dirty="0" smtClean="0"/>
              <a:t>Watch out for </a:t>
            </a:r>
            <a:r>
              <a:rPr lang="en-US" dirty="0" err="1" smtClean="0"/>
              <a:t>ASP.Net</a:t>
            </a:r>
            <a:r>
              <a:rPr lang="en-US" dirty="0" smtClean="0"/>
              <a:t> post-backs, engines cannot crawl those URLs</a:t>
            </a:r>
          </a:p>
          <a:p>
            <a:pPr marL="282575">
              <a:spcBef>
                <a:spcPts val="3000"/>
              </a:spcBef>
              <a:spcAft>
                <a:spcPts val="600"/>
              </a:spcAft>
            </a:pPr>
            <a:r>
              <a:rPr lang="en-US" dirty="0" smtClean="0"/>
              <a:t>XHTML compliance in </a:t>
            </a:r>
            <a:r>
              <a:rPr lang="en-US" dirty="0" err="1" smtClean="0"/>
              <a:t>ASP.Net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>
                <a:hlinkClick r:id="rId3"/>
              </a:rPr>
              <a:t>Whitepaper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>
                <a:hlinkClick r:id="rId4"/>
              </a:rPr>
              <a:t>XHTML Compatibility Pack</a:t>
            </a:r>
            <a:endParaRPr lang="en-US" dirty="0" smtClean="0"/>
          </a:p>
          <a:p>
            <a:pPr marL="282575">
              <a:spcBef>
                <a:spcPts val="3000"/>
              </a:spcBef>
              <a:spcAft>
                <a:spcPts val="1200"/>
              </a:spcAft>
            </a:pPr>
            <a:r>
              <a:rPr lang="en-US" dirty="0" smtClean="0">
                <a:hlinkClick r:id="rId5"/>
              </a:rPr>
              <a:t>How to optimize </a:t>
            </a:r>
            <a:r>
              <a:rPr lang="en-US" dirty="0" err="1" smtClean="0">
                <a:hlinkClick r:id="rId5"/>
              </a:rPr>
              <a:t>Silverlight</a:t>
            </a:r>
            <a:r>
              <a:rPr lang="en-US" dirty="0" smtClean="0">
                <a:hlinkClick r:id="rId5"/>
              </a:rPr>
              <a:t> for search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Flash: Graceful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Scalable Inman Flash Replacement (</a:t>
            </a:r>
            <a:r>
              <a:rPr lang="en-US" dirty="0" err="1" smtClean="0"/>
              <a:t>sIFR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Uses JavaScript to render HTML in Flash</a:t>
            </a:r>
          </a:p>
          <a:p>
            <a:pPr lvl="1"/>
            <a:r>
              <a:rPr lang="en-US" dirty="0" smtClean="0"/>
              <a:t>Can slow down page loading times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use </a:t>
            </a:r>
            <a:r>
              <a:rPr lang="en-US" dirty="0" err="1" smtClean="0"/>
              <a:t>SWFObject</a:t>
            </a:r>
            <a:r>
              <a:rPr lang="en-US" dirty="0" smtClean="0"/>
              <a:t> to detect no Flash support</a:t>
            </a:r>
          </a:p>
          <a:p>
            <a:pPr lvl="1"/>
            <a:r>
              <a:rPr lang="en-US" dirty="0" smtClean="0"/>
              <a:t>Displays HTML instead</a:t>
            </a:r>
          </a:p>
          <a:p>
            <a:pPr lvl="1"/>
            <a:r>
              <a:rPr lang="en-US" dirty="0" smtClean="0"/>
              <a:t>Ensure content is exactly the same or could have issues with search engine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and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the &lt;</a:t>
            </a:r>
            <a:r>
              <a:rPr lang="en-US" sz="2400" dirty="0" err="1" smtClean="0"/>
              <a:t>noscript</a:t>
            </a:r>
            <a:r>
              <a:rPr lang="en-US" sz="2400" dirty="0" smtClean="0"/>
              <a:t>&gt; tag!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&lt;head&gt;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&lt;title&gt;Title Of Your Site&lt;/title&gt;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&lt;meta name="Description" content=”description of this page"/&gt;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&lt;/head&gt;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&lt;body&gt;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Call AJAX and JavaScript here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&lt;script type="text/</a:t>
            </a:r>
            <a:r>
              <a:rPr lang="en-US" sz="1400" dirty="0" err="1" smtClean="0">
                <a:latin typeface="Courier New"/>
                <a:cs typeface="Courier New"/>
              </a:rPr>
              <a:t>javascript</a:t>
            </a:r>
            <a:r>
              <a:rPr lang="en-US" sz="1400" dirty="0" smtClean="0">
                <a:latin typeface="Courier New"/>
                <a:cs typeface="Courier New"/>
              </a:rPr>
              <a:t>"&gt;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&lt;!--</a:t>
            </a:r>
            <a:r>
              <a:rPr lang="en-US" sz="1400" dirty="0" err="1" smtClean="0">
                <a:latin typeface="Courier New"/>
                <a:cs typeface="Courier New"/>
              </a:rPr>
              <a:t>document.write</a:t>
            </a:r>
            <a:r>
              <a:rPr lang="en-US" sz="1400" dirty="0" smtClean="0">
                <a:latin typeface="Courier New"/>
                <a:cs typeface="Courier New"/>
              </a:rPr>
              <a:t>(”content")//--&gt;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&lt;/script&gt;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&lt;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noscript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 &lt;p&gt;Same content as in JavaScript&lt;/p&gt;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&lt;/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noscript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&lt;/body&gt;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&lt;html&gt;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029200"/>
            <a:ext cx="8305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Include static HTML links to an HTML page with the same content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AJAX with progressive enhancement (</a:t>
            </a:r>
            <a:r>
              <a:rPr lang="en-US" sz="2400" dirty="0" err="1" smtClean="0"/>
              <a:t>Hijax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Architecting Navigation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Classing up your URLs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825" y="1116013"/>
          <a:ext cx="8513763" cy="5705476"/>
        </p:xfrm>
        <a:graphic>
          <a:graphicData uri="http://schemas.openxmlformats.org/drawingml/2006/table">
            <a:tbl>
              <a:tblPr/>
              <a:tblGrid>
                <a:gridCol w="8513763"/>
              </a:tblGrid>
              <a:tr h="21177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hlinkClick r:id="rId3"/>
                        </a:rPr>
                        <a:t>http://store1.com/product.aspx?id=MB147L&amp;SessionId=2344&amp;RegionCode=en-US&amp;format=rich&amp;cat=3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hlinkClick r:id="rId4"/>
                        </a:rPr>
                        <a:t>http://store2.com/mp3_players/Apple_ipod_nano_16_G2_Black/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976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hlinkClick r:id="rId5"/>
                        </a:rPr>
                        <a:t>http://store3.com/mp3-players/Apple-ipod-nano-16-G2-Black/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96888" y="5334000"/>
            <a:ext cx="8362950" cy="142875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63" y="5403850"/>
            <a:ext cx="501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97012" y="5405438"/>
          <a:ext cx="6122989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797"/>
                <a:gridCol w="1915096"/>
                <a:gridCol w="1915096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store3.com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mp3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Players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apple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ipod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nano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16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G2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Black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65138" y="3597275"/>
            <a:ext cx="8362950" cy="1235075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813" y="3667125"/>
            <a:ext cx="501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65259" y="3668713"/>
          <a:ext cx="714534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670"/>
                <a:gridCol w="357267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store2.com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mp3_players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Microsoft_Zune_80_G2_Black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41325" y="1743075"/>
            <a:ext cx="8362950" cy="1427163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1812925"/>
            <a:ext cx="501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1450" y="1814513"/>
          <a:ext cx="4940156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923"/>
                <a:gridCol w="2332233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store1.com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product.aspx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id=MB147L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SessionId</a:t>
                      </a:r>
                      <a:r>
                        <a:rPr lang="en-US" sz="1600" dirty="0" smtClean="0">
                          <a:effectLst/>
                        </a:rPr>
                        <a:t>=2344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RegionCode</a:t>
                      </a:r>
                      <a:r>
                        <a:rPr lang="en-US" sz="1600" dirty="0" smtClean="0">
                          <a:effectLst/>
                        </a:rPr>
                        <a:t>=en-US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format=rich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 cat=3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619" y="1143000"/>
            <a:ext cx="878378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status codes</a:t>
            </a:r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23863" y="1411288"/>
            <a:ext cx="8415337" cy="3873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OK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541588" y="6151563"/>
            <a:ext cx="393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Segoe"/>
                <a:cs typeface="Courier New" pitchFamily="49" charset="0"/>
                <a:hlinkClick r:id="rId2"/>
              </a:rPr>
              <a:t>W3 standard for HTTP Status Codes</a:t>
            </a:r>
            <a:endParaRPr lang="en-US" i="1">
              <a:latin typeface="Segoe"/>
              <a:cs typeface="Courier New" pitchFamily="49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23863" y="3108325"/>
            <a:ext cx="8415337" cy="1313537"/>
            <a:chOff x="451495" y="2294780"/>
            <a:chExt cx="8415414" cy="1314598"/>
          </a:xfrm>
        </p:grpSpPr>
        <p:sp>
          <p:nvSpPr>
            <p:cNvPr id="21" name="Text Placeholder 2"/>
            <p:cNvSpPr txBox="1">
              <a:spLocks/>
            </p:cNvSpPr>
            <p:nvPr/>
          </p:nvSpPr>
          <p:spPr bwMode="invGray">
            <a:xfrm>
              <a:off x="451495" y="2294780"/>
              <a:ext cx="8415414" cy="43123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defTabSz="914363">
                <a:spcAft>
                  <a:spcPts val="2400"/>
                </a:spcAft>
                <a:buFont typeface="Arial" pitchFamily="34" charset="0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tint val="75000"/>
                    </a:schemeClr>
                  </a:solidFill>
                </a:rPr>
                <a:t> 301 Moved Permanently</a:t>
              </a:r>
            </a:p>
          </p:txBody>
        </p:sp>
        <p:sp>
          <p:nvSpPr>
            <p:cNvPr id="22" name="Text Placeholder 2"/>
            <p:cNvSpPr txBox="1">
              <a:spLocks/>
            </p:cNvSpPr>
            <p:nvPr/>
          </p:nvSpPr>
          <p:spPr bwMode="invGray">
            <a:xfrm>
              <a:off x="451495" y="3178143"/>
              <a:ext cx="8415414" cy="43123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defTabSz="914363">
                <a:spcAft>
                  <a:spcPts val="2400"/>
                </a:spcAft>
                <a:buFont typeface="Arial" pitchFamily="34" charset="0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tint val="75000"/>
                    </a:schemeClr>
                  </a:solidFill>
                </a:rPr>
                <a:t> 302 Moved Temporarily</a:t>
              </a:r>
            </a:p>
          </p:txBody>
        </p:sp>
      </p:grpSp>
      <p:sp>
        <p:nvSpPr>
          <p:cNvPr id="23" name="Text Placeholder 2"/>
          <p:cNvSpPr txBox="1">
            <a:spLocks/>
          </p:cNvSpPr>
          <p:nvPr/>
        </p:nvSpPr>
        <p:spPr bwMode="invGray">
          <a:xfrm>
            <a:off x="423863" y="4838700"/>
            <a:ext cx="8415337" cy="43088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363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304 Not Modified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invGray">
          <a:xfrm>
            <a:off x="423863" y="2259013"/>
            <a:ext cx="8415337" cy="43088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363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404 Gone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 build="p"/>
      <p:bldP spid="23" grpId="0"/>
      <p:bldP spid="24" grpId="0"/>
      <p:bldP spid="2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971800" y="1981200"/>
            <a:ext cx="5486400" cy="1981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oreilly.com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oreilly.com/index.csp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www.oreilly.com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www.oreilly.com/index.csp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7" y="2362200"/>
            <a:ext cx="5762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953000"/>
            <a:ext cx="238240" cy="53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1219200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dirty="0" smtClean="0"/>
              <a:t>What’s the difference?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438979"/>
            <a:ext cx="3429000" cy="18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557213" y="4037013"/>
            <a:ext cx="8029575" cy="1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 in action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81000" y="1676400"/>
          <a:ext cx="8534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Canonical</a:t>
                      </a:r>
                      <a:r>
                        <a:rPr lang="en-US" sz="2800" baseline="0" dirty="0" smtClean="0"/>
                        <a:t> 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# Sites</a:t>
                      </a:r>
                      <a:r>
                        <a:rPr lang="en-US" sz="2800" baseline="0" dirty="0" smtClean="0"/>
                        <a:t> Linking In</a:t>
                      </a:r>
                      <a:endParaRPr lang="en-US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oreilly.com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25,030</a:t>
                      </a:r>
                      <a:endParaRPr lang="en-US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oreilly.com/index.csp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www.oreilly.com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1,174,124</a:t>
                      </a:r>
                      <a:endParaRPr lang="en-US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www.oreilly.com/index.csp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20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 your site’s canonical forms using: </a:t>
            </a:r>
            <a:r>
              <a:rPr lang="en-US" sz="2400" dirty="0" smtClean="0">
                <a:hlinkClick r:id="rId3"/>
              </a:rPr>
              <a:t>Yahoo’s Site Explorer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pic>
        <p:nvPicPr>
          <p:cNvPr id="2052" name="Picture 4" descr="C:\Users\nathan\AppData\Local\Temp\msohtmlclip1\01\clip_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399"/>
            <a:ext cx="7877407" cy="520484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91" y="1212639"/>
            <a:ext cx="7847309" cy="46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692" y="1600200"/>
            <a:ext cx="7847308" cy="46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542" y="1981200"/>
            <a:ext cx="79596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3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1) Chose www vs. non-www, 301 redirect one to the other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41550" y="6380163"/>
            <a:ext cx="466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Segoe"/>
                <a:cs typeface="Courier New" pitchFamily="49" charset="0"/>
                <a:hlinkClick r:id="rId3"/>
              </a:rPr>
              <a:t>Detailed article on the issue from Matt </a:t>
            </a:r>
            <a:r>
              <a:rPr lang="en-US" i="1" dirty="0" err="1">
                <a:latin typeface="Segoe"/>
                <a:cs typeface="Courier New" pitchFamily="49" charset="0"/>
                <a:hlinkClick r:id="rId3"/>
              </a:rPr>
              <a:t>Cutts</a:t>
            </a:r>
            <a:endParaRPr lang="en-US" i="1" dirty="0">
              <a:latin typeface="Segoe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urier New" pitchFamily="49" charset="0"/>
                <a:cs typeface="Courier New" pitchFamily="49" charset="0"/>
                <a:hlinkClick r:id="rId4"/>
              </a:rPr>
              <a:t>www.mysite.com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Wingdings" pitchFamily="2" charset="2"/>
                <a:hlinkClick r:id="rId5" action="ppaction://hlinkfile"/>
              </a:rPr>
              <a:t>mysite.com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789536"/>
            <a:ext cx="8001000" cy="868064"/>
            <a:chOff x="457200" y="3246736"/>
            <a:chExt cx="8001000" cy="868064"/>
          </a:xfrm>
        </p:grpSpPr>
        <p:sp>
          <p:nvSpPr>
            <p:cNvPr id="4" name="Rectangle 3"/>
            <p:cNvSpPr/>
            <p:nvPr/>
          </p:nvSpPr>
          <p:spPr>
            <a:xfrm>
              <a:off x="457200" y="3246736"/>
              <a:ext cx="800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/>
                <a:t>2) Trim your folder-level default filename off the end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3714690"/>
              <a:ext cx="746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  <a:hlinkClick r:id="rId6"/>
                </a:rPr>
                <a:t>mysite.com/default.aspx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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  <a:sym typeface="Wingdings" pitchFamily="2" charset="2"/>
                  <a:hlinkClick r:id="rId5" action="ppaction://hlinkfile"/>
                </a:rPr>
                <a:t>mysite.com 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4245802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3) Make all internal links to the correct canonical 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4819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4) Use Google Webmaster Tools to select www </a:t>
            </a:r>
            <a:r>
              <a:rPr lang="en-US" sz="2400" dirty="0" err="1" smtClean="0"/>
              <a:t>vs</a:t>
            </a:r>
            <a:r>
              <a:rPr lang="en-US" sz="2400" dirty="0" smtClean="0"/>
              <a:t> non-www.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2575" indent="-342900">
              <a:buFontTx/>
              <a:buNone/>
            </a:pPr>
            <a:endParaRPr lang="en-US" sz="2400" dirty="0" smtClean="0">
              <a:effectLst>
                <a:outerShdw blurRad="38100" dist="38100" dir="2700000" algn="tl">
                  <a:srgbClr val="6E0F4C"/>
                </a:outerShdw>
              </a:effectLst>
            </a:endParaRPr>
          </a:p>
          <a:p>
            <a:pPr marL="282575" indent="-342900">
              <a:spcAft>
                <a:spcPts val="1200"/>
              </a:spcAft>
            </a:pPr>
            <a:r>
              <a:rPr lang="en-US" dirty="0" smtClean="0"/>
              <a:t>URL Rewriting in </a:t>
            </a:r>
            <a:r>
              <a:rPr lang="en-US" dirty="0" err="1" smtClean="0"/>
              <a:t>ASP.Net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Implementation whitepaper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Work around for 404 error pages</a:t>
            </a:r>
            <a:endParaRPr lang="en-US" dirty="0" smtClean="0"/>
          </a:p>
          <a:p>
            <a:pPr marL="282575" indent="-342900">
              <a:spcBef>
                <a:spcPts val="3000"/>
              </a:spcBef>
              <a:spcAft>
                <a:spcPts val="600"/>
              </a:spcAft>
            </a:pPr>
            <a:r>
              <a:rPr lang="en-US" dirty="0" smtClean="0">
                <a:hlinkClick r:id="rId5"/>
              </a:rPr>
              <a:t>Implementing Redirects in </a:t>
            </a:r>
            <a:r>
              <a:rPr lang="en-US" dirty="0" err="1" smtClean="0">
                <a:hlinkClick r:id="rId5"/>
              </a:rPr>
              <a:t>ASP.Net</a:t>
            </a:r>
            <a:endParaRPr lang="en-US" dirty="0" smtClean="0"/>
          </a:p>
          <a:p>
            <a:pPr marL="282575" indent="-342900">
              <a:spcBef>
                <a:spcPts val="3000"/>
              </a:spcBef>
              <a:spcAft>
                <a:spcPts val="600"/>
              </a:spcAft>
            </a:pPr>
            <a:r>
              <a:rPr lang="en-US" dirty="0" smtClean="0">
                <a:hlinkClick r:id="rId6"/>
              </a:rPr>
              <a:t>Implementing Redirects in IIS</a:t>
            </a:r>
            <a:endParaRPr lang="en-US" dirty="0" smtClean="0"/>
          </a:p>
          <a:p>
            <a:pPr marL="282575" indent="-342900">
              <a:spcBef>
                <a:spcPts val="3000"/>
              </a:spcBef>
              <a:spcAft>
                <a:spcPts val="600"/>
              </a:spcAft>
            </a:pPr>
            <a:r>
              <a:rPr lang="en-US" dirty="0" err="1" smtClean="0"/>
              <a:t>ASP.Net</a:t>
            </a:r>
            <a:r>
              <a:rPr lang="en-US" dirty="0" smtClean="0"/>
              <a:t> URL session state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r>
              <a:rPr lang="en-US" dirty="0" smtClean="0"/>
              <a:t> Custom Error Pages</a:t>
            </a:r>
            <a:endParaRPr lang="en-US" dirty="0"/>
          </a:p>
        </p:txBody>
      </p:sp>
      <p:pic>
        <p:nvPicPr>
          <p:cNvPr id="4" name="Picture 3" descr="Picture 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417236" cy="44958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-152400" y="2971800"/>
            <a:ext cx="5486400" cy="7620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3716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HTTP/1.x 302 Found</a:t>
            </a:r>
          </a:p>
          <a:p>
            <a:r>
              <a:rPr lang="en-US" dirty="0" smtClean="0">
                <a:latin typeface="Courier New"/>
                <a:cs typeface="Courier New"/>
              </a:rPr>
              <a:t>Location: </a:t>
            </a:r>
            <a:r>
              <a:rPr lang="en-US" dirty="0" smtClean="0">
                <a:latin typeface="Courier New"/>
                <a:cs typeface="Courier New"/>
                <a:hlinkClick r:id="rId4"/>
              </a:rPr>
              <a:t>http://www.globalscholar.com/Error.aspx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GET /</a:t>
            </a:r>
            <a:r>
              <a:rPr lang="en-US" dirty="0" err="1" smtClean="0">
                <a:latin typeface="Courier New"/>
                <a:cs typeface="Courier New"/>
              </a:rPr>
              <a:t>Error.aspx</a:t>
            </a:r>
          </a:p>
          <a:p>
            <a:r>
              <a:rPr lang="en-US" dirty="0" smtClean="0">
                <a:latin typeface="Courier New"/>
                <a:cs typeface="Courier New"/>
              </a:rPr>
              <a:t>HTTP/1.1</a:t>
            </a:r>
          </a:p>
          <a:p>
            <a:r>
              <a:rPr lang="en-US" dirty="0" smtClean="0">
                <a:latin typeface="Courier New"/>
                <a:cs typeface="Courier New"/>
              </a:rPr>
              <a:t>Host: </a:t>
            </a:r>
            <a:r>
              <a:rPr lang="en-US" dirty="0" smtClean="0">
                <a:latin typeface="Courier New"/>
                <a:cs typeface="Courier New"/>
                <a:hlinkClick r:id="rId5"/>
              </a:rPr>
              <a:t>www.globalscholar.com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84233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Note:</a:t>
            </a:r>
            <a:r>
              <a:rPr lang="en-US" sz="2400" dirty="0" smtClean="0"/>
              <a:t>See: </a:t>
            </a:r>
            <a:br>
              <a:rPr lang="en-US" sz="2400" dirty="0" smtClean="0"/>
            </a:br>
            <a:r>
              <a:rPr lang="en-US" dirty="0" smtClean="0"/>
              <a:t>http://www.colincochrane.com/post/2008/01/ASP-NET-Custom-Errors-Preventing-302-Redirects-To-Custom-Error-Pages.aspx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r>
              <a:rPr lang="en-US" dirty="0" smtClean="0"/>
              <a:t> 301 Redirects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4838" y="3025775"/>
            <a:ext cx="80946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&lt;script&gt;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 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Page_Load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(object sender,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EventArgs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e)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  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Response.Status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"301 Moved Permanently" ;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  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Response.AddHeader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("Location", "http://mysite.com/new-URL");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&lt;/script&gt;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1175" y="1841500"/>
            <a:ext cx="790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Segoe"/>
              </a:rPr>
              <a:t>Include in any *.aspx file… (you don’t need a code behind file)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Redirects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PHP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&lt;?</a:t>
            </a:r>
            <a:r>
              <a:rPr lang="en-US" sz="2595" dirty="0" err="1" smtClean="0">
                <a:latin typeface="Courier New"/>
                <a:cs typeface="Courier New"/>
              </a:rPr>
              <a:t>php</a:t>
            </a:r>
            <a:r>
              <a:rPr lang="en-US" sz="2595" dirty="0" smtClean="0">
                <a:latin typeface="Courier New"/>
                <a:cs typeface="Courier New"/>
              </a:rPr>
              <a:t/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// Permanent redirection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header("HTTP/1.1 301 Moved Permanently");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err="1" smtClean="0">
                <a:latin typeface="Courier New"/>
                <a:cs typeface="Courier New"/>
              </a:rPr>
              <a:t>header("Location</a:t>
            </a:r>
            <a:r>
              <a:rPr lang="en-US" sz="2595" dirty="0" smtClean="0">
                <a:latin typeface="Courier New"/>
                <a:cs typeface="Courier New"/>
              </a:rPr>
              <a:t>: http://</a:t>
            </a:r>
            <a:r>
              <a:rPr lang="en-US" sz="2595" dirty="0" err="1" smtClean="0">
                <a:latin typeface="Courier New"/>
                <a:cs typeface="Courier New"/>
              </a:rPr>
              <a:t>www.domain.com</a:t>
            </a:r>
            <a:r>
              <a:rPr lang="en-US" sz="2595" dirty="0" smtClean="0">
                <a:latin typeface="Courier New"/>
                <a:cs typeface="Courier New"/>
              </a:rPr>
              <a:t>/");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exit();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?&gt;</a:t>
            </a:r>
            <a:br>
              <a:rPr lang="en-US" sz="2595" dirty="0" smtClean="0">
                <a:latin typeface="Courier New"/>
                <a:cs typeface="Courier New"/>
              </a:rPr>
            </a:br>
            <a:endParaRPr lang="en-US" sz="2595" dirty="0" smtClean="0">
              <a:latin typeface="Courier New"/>
              <a:cs typeface="Courier New"/>
            </a:endParaRPr>
          </a:p>
          <a:p>
            <a:r>
              <a:rPr lang="en-US" dirty="0" smtClean="0"/>
              <a:t>Cold Fusion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24" dirty="0" smtClean="0">
                <a:latin typeface="Courier New"/>
                <a:cs typeface="Courier New"/>
              </a:rPr>
              <a:t>&lt;CFHEADER </a:t>
            </a:r>
            <a:r>
              <a:rPr lang="en-US" sz="2824" dirty="0" err="1" smtClean="0">
                <a:latin typeface="Courier New"/>
                <a:cs typeface="Courier New"/>
              </a:rPr>
              <a:t>statuscode</a:t>
            </a:r>
            <a:r>
              <a:rPr lang="en-US" sz="2824" dirty="0" smtClean="0">
                <a:latin typeface="Courier New"/>
                <a:cs typeface="Courier New"/>
              </a:rPr>
              <a:t>="301" </a:t>
            </a:r>
            <a:r>
              <a:rPr lang="en-US" sz="2824" dirty="0" err="1" smtClean="0">
                <a:latin typeface="Courier New"/>
                <a:cs typeface="Courier New"/>
              </a:rPr>
              <a:t>statustext</a:t>
            </a:r>
            <a:r>
              <a:rPr lang="en-US" sz="2824" dirty="0" smtClean="0">
                <a:latin typeface="Courier New"/>
                <a:cs typeface="Courier New"/>
              </a:rPr>
              <a:t>="Moved Permanently”&gt;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&lt;CFHEADER name="Location" value="http://</a:t>
            </a:r>
            <a:r>
              <a:rPr lang="en-US" sz="2824" dirty="0" err="1" smtClean="0">
                <a:latin typeface="Courier New"/>
                <a:cs typeface="Courier New"/>
              </a:rPr>
              <a:t>www.domain.com</a:t>
            </a:r>
            <a:r>
              <a:rPr lang="en-US" sz="2824" dirty="0" smtClean="0">
                <a:latin typeface="Courier New"/>
                <a:cs typeface="Courier New"/>
              </a:rPr>
              <a:t>/"&gt;</a:t>
            </a:r>
            <a:br>
              <a:rPr lang="en-US" sz="2824" dirty="0" smtClean="0">
                <a:latin typeface="Courier New"/>
                <a:cs typeface="Courier New"/>
              </a:rPr>
            </a:br>
            <a:endParaRPr lang="en-US" sz="2824" dirty="0" smtClean="0">
              <a:latin typeface="Courier New"/>
              <a:cs typeface="Courier New"/>
            </a:endParaRPr>
          </a:p>
          <a:p>
            <a:r>
              <a:rPr lang="en-US" sz="2824" dirty="0" smtClean="0">
                <a:cs typeface="Courier New"/>
              </a:rPr>
              <a:t>JSP</a:t>
            </a:r>
            <a:r>
              <a:rPr lang="en-US" sz="2824" dirty="0" smtClean="0">
                <a:latin typeface="Courier New"/>
                <a:cs typeface="Courier New"/>
              </a:rPr>
              <a:t/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/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&lt;%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response.setStatus(301);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err="1" smtClean="0">
                <a:latin typeface="Courier New"/>
                <a:cs typeface="Courier New"/>
              </a:rPr>
              <a:t>response.setHeader</a:t>
            </a:r>
            <a:r>
              <a:rPr lang="en-US" sz="2824" dirty="0" smtClean="0">
                <a:latin typeface="Courier New"/>
                <a:cs typeface="Courier New"/>
              </a:rPr>
              <a:t>( "Location", "</a:t>
            </a:r>
            <a:r>
              <a:rPr lang="en-US" sz="2824" dirty="0" err="1" smtClean="0">
                <a:latin typeface="Courier New"/>
                <a:cs typeface="Courier New"/>
              </a:rPr>
              <a:t>http://www.new-url.com</a:t>
            </a:r>
            <a:r>
              <a:rPr lang="en-US" sz="2824" dirty="0" smtClean="0">
                <a:latin typeface="Courier New"/>
                <a:cs typeface="Courier New"/>
              </a:rPr>
              <a:t>/" );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err="1" smtClean="0">
                <a:latin typeface="Courier New"/>
                <a:cs typeface="Courier New"/>
              </a:rPr>
              <a:t>response.setHeader</a:t>
            </a:r>
            <a:r>
              <a:rPr lang="en-US" sz="2824" dirty="0" smtClean="0">
                <a:latin typeface="Courier New"/>
                <a:cs typeface="Courier New"/>
              </a:rPr>
              <a:t>( "Connection", "close" );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%&gt;</a:t>
            </a:r>
            <a:endParaRPr lang="en-US" sz="2824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r>
              <a:rPr lang="en-US" dirty="0" smtClean="0"/>
              <a:t> Canonicalization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65150" y="1738312"/>
            <a:ext cx="8362950" cy="38242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protected void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Application_BeginRequest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(Object sender,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EventArgs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if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HttpContext.Current.Request.Url.ToString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().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ToLower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().Contains(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 "http://www.mysite.com"))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HttpContext.Current.Response.Status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= "301 Moved Permanently";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HttpContext.Current.Response.AddHeader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("Location",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    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Request.Url.ToString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().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ToLower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().Replace(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         "http://www.mysite.com",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           "http://mysite.com")); </a:t>
            </a:r>
          </a:p>
          <a:p>
            <a:pPr marL="3778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}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790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Segoe"/>
              </a:rPr>
              <a:t>Create in your </a:t>
            </a:r>
            <a:r>
              <a:rPr lang="en-US" b="1" dirty="0" err="1">
                <a:latin typeface="Segoe"/>
              </a:rPr>
              <a:t>Global.asax</a:t>
            </a:r>
            <a:r>
              <a:rPr lang="en-US" b="1" dirty="0">
                <a:latin typeface="Segoe"/>
              </a:rPr>
              <a:t> file….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6138862"/>
            <a:ext cx="868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cs typeface="+mn-cs"/>
              </a:rPr>
              <a:t>More information and examples: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http://search.live.com/results.aspx?q=301+redirect+asp.net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 301 Redirects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867401" y="32766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  <a:hlinkClick r:id="rId3"/>
              </a:rPr>
              <a:t>Click here for a whitepaper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4811712" cy="49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33400" y="4038600"/>
            <a:ext cx="2960687" cy="411162"/>
          </a:xfrm>
          <a:prstGeom prst="ellipse">
            <a:avLst/>
          </a:prstGeom>
          <a:noFill/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6E0F4C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Redirects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Use .</a:t>
            </a:r>
            <a:r>
              <a:rPr lang="en-US" dirty="0" err="1" smtClean="0"/>
              <a:t>htaccess</a:t>
            </a:r>
            <a:r>
              <a:rPr lang="en-US" dirty="0" smtClean="0"/>
              <a:t> file for bulk operations: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Moving a single page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dirty="0" smtClean="0">
                <a:latin typeface="Courier New"/>
                <a:cs typeface="Courier New"/>
              </a:rPr>
              <a:t>Redirect 301 /oldpage.html http://www.example.com/newpage.html</a:t>
            </a:r>
            <a:br>
              <a:rPr lang="en-US" sz="2300" dirty="0" smtClean="0">
                <a:latin typeface="Courier New"/>
                <a:cs typeface="Courier New"/>
              </a:rPr>
            </a:b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dirty="0" smtClean="0"/>
              <a:t>Moving a site (and redirecting everything to the home page)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Courier New"/>
                <a:cs typeface="Courier New"/>
              </a:rPr>
              <a:t>Redirect 301 / http://www.example.com</a:t>
            </a:r>
            <a:br>
              <a:rPr lang="en-US" sz="2400" dirty="0" smtClean="0">
                <a:latin typeface="Courier New"/>
                <a:cs typeface="Courier New"/>
              </a:rPr>
            </a:b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dirty="0" smtClean="0"/>
              <a:t>Changing file extension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dirty="0" err="1" smtClean="0">
                <a:latin typeface="Courier New"/>
                <a:cs typeface="Courier New"/>
              </a:rPr>
              <a:t>RedirectMatch</a:t>
            </a:r>
            <a:r>
              <a:rPr lang="en-US" sz="2300" dirty="0" smtClean="0">
                <a:latin typeface="Courier New"/>
                <a:cs typeface="Courier New"/>
              </a:rPr>
              <a:t> 301 (.*)\.html$ http://www.example.com$1.php</a:t>
            </a:r>
            <a:r>
              <a:rPr lang="en-US" sz="2800" dirty="0" smtClean="0">
                <a:latin typeface="Courier New"/>
                <a:cs typeface="Courier New"/>
              </a:rPr>
              <a:t/>
            </a:r>
            <a:br>
              <a:rPr lang="en-US" sz="2800" dirty="0" smtClean="0">
                <a:latin typeface="Courier New"/>
                <a:cs typeface="Courier New"/>
              </a:rPr>
            </a:br>
            <a:endParaRPr lang="en-US" sz="2800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Canonicalization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Use .</a:t>
            </a:r>
            <a:r>
              <a:rPr lang="en-US" dirty="0" err="1" smtClean="0"/>
              <a:t>htaccess</a:t>
            </a:r>
            <a:r>
              <a:rPr lang="en-US" dirty="0" smtClean="0"/>
              <a:t> for bulk operations: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Non-www to www (need </a:t>
            </a:r>
            <a:r>
              <a:rPr lang="en-US" dirty="0" err="1" smtClean="0"/>
              <a:t>mod_rewrite</a:t>
            </a:r>
            <a:r>
              <a:rPr lang="en-US" dirty="0" smtClean="0"/>
              <a:t> enabled)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/>
                <a:cs typeface="Courier New"/>
              </a:rPr>
              <a:t>Options +</a:t>
            </a:r>
            <a:r>
              <a:rPr lang="en-US" dirty="0" err="1" smtClean="0">
                <a:latin typeface="Courier New"/>
                <a:cs typeface="Courier New"/>
              </a:rPr>
              <a:t>FollowSymlinks</a:t>
            </a:r>
            <a:r>
              <a:rPr lang="en-US" dirty="0" smtClean="0">
                <a:latin typeface="Courier New"/>
                <a:cs typeface="Courier New"/>
              </a:rPr>
              <a:t/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RewriteEngine</a:t>
            </a:r>
            <a:r>
              <a:rPr lang="en-US" dirty="0" smtClean="0">
                <a:latin typeface="Courier New"/>
                <a:cs typeface="Courier New"/>
              </a:rPr>
              <a:t> on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rewritecond</a:t>
            </a:r>
            <a:r>
              <a:rPr lang="en-US" dirty="0" smtClean="0">
                <a:latin typeface="Courier New"/>
                <a:cs typeface="Courier New"/>
              </a:rPr>
              <a:t>%{</a:t>
            </a:r>
            <a:r>
              <a:rPr lang="en-US" dirty="0" err="1" smtClean="0">
                <a:latin typeface="Courier New"/>
                <a:cs typeface="Courier New"/>
              </a:rPr>
              <a:t>http_host</a:t>
            </a:r>
            <a:r>
              <a:rPr lang="en-US" dirty="0" smtClean="0">
                <a:latin typeface="Courier New"/>
                <a:cs typeface="Courier New"/>
              </a:rPr>
              <a:t>} ^domain.com [</a:t>
            </a:r>
            <a:r>
              <a:rPr lang="en-US" dirty="0" err="1" smtClean="0">
                <a:latin typeface="Courier New"/>
                <a:cs typeface="Courier New"/>
              </a:rPr>
              <a:t>nc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rewriterule</a:t>
            </a:r>
            <a:r>
              <a:rPr lang="en-US" dirty="0" smtClean="0">
                <a:latin typeface="Courier New"/>
                <a:cs typeface="Courier New"/>
              </a:rPr>
              <a:t>^(.*)$ http://www.domain.com/$1 [r=301,nc]]</a:t>
            </a:r>
            <a:br>
              <a:rPr lang="en-US" dirty="0" smtClean="0">
                <a:latin typeface="Courier New"/>
                <a:cs typeface="Courier New"/>
              </a:rPr>
            </a:b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Index page to root domain</a:t>
            </a:r>
            <a:r>
              <a:rPr lang="en-US" dirty="0" smtClean="0">
                <a:latin typeface="Courier New"/>
                <a:cs typeface="Courier New"/>
              </a:rPr>
              <a:t/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/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Options +</a:t>
            </a:r>
            <a:r>
              <a:rPr lang="en-US" dirty="0" err="1" smtClean="0">
                <a:latin typeface="Courier New"/>
                <a:cs typeface="Courier New"/>
              </a:rPr>
              <a:t>FollowSymLinks</a:t>
            </a:r>
            <a:r>
              <a:rPr lang="en-US" dirty="0" smtClean="0">
                <a:latin typeface="Courier New"/>
                <a:cs typeface="Courier New"/>
              </a:rPr>
              <a:t/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RewriteEngine</a:t>
            </a:r>
            <a:r>
              <a:rPr lang="en-US" dirty="0" smtClean="0">
                <a:latin typeface="Courier New"/>
                <a:cs typeface="Courier New"/>
              </a:rPr>
              <a:t> on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</a:t>
            </a:r>
            <a:r>
              <a:rPr lang="en-US" dirty="0" err="1" smtClean="0">
                <a:latin typeface="Courier New"/>
                <a:cs typeface="Courier New"/>
              </a:rPr>
              <a:t>index.php</a:t>
            </a:r>
            <a:r>
              <a:rPr lang="en-US" dirty="0" smtClean="0">
                <a:latin typeface="Courier New"/>
                <a:cs typeface="Courier New"/>
              </a:rPr>
              <a:t> to /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RewriteCond</a:t>
            </a:r>
            <a:r>
              <a:rPr lang="en-US" dirty="0" smtClean="0">
                <a:latin typeface="Courier New"/>
                <a:cs typeface="Courier New"/>
              </a:rPr>
              <a:t>%{THE_REQUEST} ^[A-Z]{3, 9}\ /.*index\.</a:t>
            </a:r>
            <a:r>
              <a:rPr lang="en-US" dirty="0" err="1" smtClean="0">
                <a:latin typeface="Courier New"/>
                <a:cs typeface="Courier New"/>
              </a:rPr>
              <a:t>php</a:t>
            </a:r>
            <a:r>
              <a:rPr lang="en-US" dirty="0" smtClean="0">
                <a:latin typeface="Courier New"/>
                <a:cs typeface="Courier New"/>
              </a:rPr>
              <a:t>\ HTTP/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RewriteRule</a:t>
            </a:r>
            <a:r>
              <a:rPr lang="en-US" dirty="0" smtClean="0">
                <a:latin typeface="Courier New"/>
                <a:cs typeface="Courier New"/>
              </a:rPr>
              <a:t>^(.*)index\.</a:t>
            </a:r>
            <a:r>
              <a:rPr lang="en-US" dirty="0" err="1" smtClean="0">
                <a:latin typeface="Courier New"/>
                <a:cs typeface="Courier New"/>
              </a:rPr>
              <a:t>php</a:t>
            </a:r>
            <a:r>
              <a:rPr lang="en-US" dirty="0" smtClean="0">
                <a:latin typeface="Courier New"/>
                <a:cs typeface="Courier New"/>
              </a:rPr>
              <a:t>$ /$1 [R=301,L]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Redirect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24" dirty="0" smtClean="0">
                <a:latin typeface="Courier New"/>
                <a:cs typeface="Courier New"/>
              </a:rPr>
              <a:t>#! /</a:t>
            </a:r>
            <a:r>
              <a:rPr lang="en-US" sz="2824" dirty="0" err="1" smtClean="0">
                <a:latin typeface="Courier New"/>
                <a:cs typeface="Courier New"/>
              </a:rPr>
              <a:t>usr/bin/perl</a:t>
            </a:r>
            <a:r>
              <a:rPr lang="en-US" sz="2824" dirty="0" smtClean="0">
                <a:latin typeface="Courier New"/>
                <a:cs typeface="Courier New"/>
              </a:rPr>
              <a:t/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use </a:t>
            </a:r>
            <a:r>
              <a:rPr lang="en-US" sz="2824" dirty="0" err="1" smtClean="0">
                <a:latin typeface="Courier New"/>
                <a:cs typeface="Courier New"/>
              </a:rPr>
              <a:t>cgi</a:t>
            </a:r>
            <a:r>
              <a:rPr lang="en-US" sz="2824" dirty="0" smtClean="0">
                <a:latin typeface="Courier New"/>
                <a:cs typeface="Courier New"/>
              </a:rPr>
              <a:t>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my $</a:t>
            </a:r>
            <a:r>
              <a:rPr lang="en-US" sz="2824" dirty="0" err="1" smtClean="0">
                <a:latin typeface="Courier New"/>
                <a:cs typeface="Courier New"/>
              </a:rPr>
              <a:t>q</a:t>
            </a:r>
            <a:r>
              <a:rPr lang="en-US" sz="2824" dirty="0" smtClean="0">
                <a:latin typeface="Courier New"/>
                <a:cs typeface="Courier New"/>
              </a:rPr>
              <a:t> = </a:t>
            </a:r>
            <a:r>
              <a:rPr lang="en-US" sz="2824" dirty="0" err="1" smtClean="0">
                <a:latin typeface="Courier New"/>
                <a:cs typeface="Courier New"/>
              </a:rPr>
              <a:t>cgi</a:t>
            </a:r>
            <a:r>
              <a:rPr lang="en-US" sz="2824" dirty="0" smtClean="0">
                <a:latin typeface="Courier New"/>
                <a:cs typeface="Courier New"/>
              </a:rPr>
              <a:t>-&gt;new();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print $</a:t>
            </a:r>
            <a:r>
              <a:rPr lang="en-US" sz="2824" dirty="0" err="1" smtClean="0">
                <a:latin typeface="Courier New"/>
                <a:cs typeface="Courier New"/>
              </a:rPr>
              <a:t>q</a:t>
            </a:r>
            <a:r>
              <a:rPr lang="en-US" sz="2824" dirty="0" smtClean="0">
                <a:latin typeface="Courier New"/>
                <a:cs typeface="Courier New"/>
              </a:rPr>
              <a:t>-&gt;redirect(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-location =&gt; 'http://</a:t>
            </a:r>
            <a:r>
              <a:rPr lang="en-US" sz="2824" dirty="0" err="1" smtClean="0">
                <a:latin typeface="Courier New"/>
                <a:cs typeface="Courier New"/>
              </a:rPr>
              <a:t>www.newsite.com/newpage.cgi</a:t>
            </a:r>
            <a:r>
              <a:rPr lang="en-US" sz="2824" dirty="0" smtClean="0">
                <a:latin typeface="Courier New"/>
                <a:cs typeface="Courier New"/>
              </a:rPr>
              <a:t>’,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-status =&gt; 301,</a:t>
            </a:r>
            <a:br>
              <a:rPr lang="en-US" sz="2824" dirty="0" smtClean="0">
                <a:latin typeface="Courier New"/>
                <a:cs typeface="Courier New"/>
              </a:rPr>
            </a:br>
            <a:r>
              <a:rPr lang="en-US" sz="2824" dirty="0" smtClean="0">
                <a:latin typeface="Courier New"/>
                <a:cs typeface="Courier New"/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Experience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4705"/>
            <a:ext cx="7848600" cy="58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5263" y="1782763"/>
            <a:ext cx="8778875" cy="3886200"/>
            <a:chOff x="195718" y="1782128"/>
            <a:chExt cx="8778193" cy="38871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5718" y="1782128"/>
              <a:ext cx="8778193" cy="38871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07061" y="1905498"/>
              <a:ext cx="576761" cy="66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 bwMode="auto">
          <a:xfrm>
            <a:off x="503238" y="2057400"/>
            <a:ext cx="1257300" cy="411163"/>
          </a:xfrm>
          <a:prstGeom prst="ellipse">
            <a:avLst/>
          </a:prstGeom>
          <a:noFill/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6E0F4C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5963" y="4792663"/>
            <a:ext cx="1181100" cy="411162"/>
          </a:xfrm>
          <a:prstGeom prst="ellipse">
            <a:avLst/>
          </a:prstGeom>
          <a:noFill/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6E0F4C"/>
                </a:outerShdw>
              </a:effectLst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5475" y="2949575"/>
            <a:ext cx="3306763" cy="1812925"/>
            <a:chOff x="624840" y="2948940"/>
            <a:chExt cx="3307080" cy="1813560"/>
          </a:xfrm>
        </p:grpSpPr>
        <p:sp>
          <p:nvSpPr>
            <p:cNvPr id="11" name="Oval 10"/>
            <p:cNvSpPr/>
            <p:nvPr/>
          </p:nvSpPr>
          <p:spPr bwMode="auto">
            <a:xfrm>
              <a:off x="670882" y="4351194"/>
              <a:ext cx="3261038" cy="41130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/>
              <a:endPara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6E0F4C"/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4840" y="2948940"/>
              <a:ext cx="3261038" cy="41130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/>
              <a:endPara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6E0F4C"/>
                  </a:outerShdw>
                </a:effectLst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533400" y="5121275"/>
            <a:ext cx="533400" cy="288925"/>
          </a:xfrm>
          <a:prstGeom prst="ellipse">
            <a:avLst/>
          </a:prstGeom>
          <a:noFill/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6E0F4C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Root-Cause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84" y="1521584"/>
            <a:ext cx="3684569" cy="3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09320" y="1024563"/>
            <a:ext cx="25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Branded Search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4173555" y="1044760"/>
            <a:ext cx="4706040" cy="3800882"/>
            <a:chOff x="4173555" y="1044760"/>
            <a:chExt cx="4706040" cy="380088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8813" y="1480038"/>
              <a:ext cx="4650782" cy="336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4173555" y="1044760"/>
              <a:ext cx="4551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2) Keywords you want to rank for</a:t>
              </a:r>
              <a:endParaRPr 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9678" y="2013616"/>
            <a:ext cx="4679826" cy="338464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4825" y="2542198"/>
            <a:ext cx="4637988" cy="368898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 to look for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759" y="2908450"/>
            <a:ext cx="8152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Is my site showing up on the first page?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Is my page indexed at all? (site: operator)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Does the SERP result look compelling?</a:t>
            </a:r>
          </a:p>
          <a:p>
            <a:pPr marL="800082" lvl="1" indent="-342900">
              <a:buFont typeface="Arial" pitchFamily="34" charset="0"/>
              <a:buChar char="•"/>
            </a:pPr>
            <a:r>
              <a:rPr lang="en-US" sz="3200" dirty="0" smtClean="0"/>
              <a:t>Something that gets people excited to click-on</a:t>
            </a:r>
          </a:p>
          <a:p>
            <a:pPr marL="800082" lvl="1" indent="-342900">
              <a:buFont typeface="Arial" pitchFamily="34" charset="0"/>
              <a:buChar char="•"/>
            </a:pPr>
            <a:r>
              <a:rPr lang="en-US" sz="3200" dirty="0" smtClean="0"/>
              <a:t>Good title, description, correct URL</a:t>
            </a:r>
          </a:p>
          <a:p>
            <a:pPr marL="800082" lvl="1" indent="-342900">
              <a:buFont typeface="Arial" pitchFamily="34" charset="0"/>
              <a:buChar char="•"/>
            </a:pPr>
            <a:r>
              <a:rPr lang="en-US" sz="3200" dirty="0" smtClean="0"/>
              <a:t>Should your page be cached?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295400"/>
            <a:ext cx="7888705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to debug (Reference)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16" y="1258639"/>
            <a:ext cx="8382000" cy="508446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Accessibility</a:t>
            </a:r>
          </a:p>
          <a:p>
            <a:pPr lvl="1"/>
            <a:r>
              <a:rPr lang="en-US" sz="2000" dirty="0" smtClean="0"/>
              <a:t>Check navigation to see if a search engine can access your page</a:t>
            </a:r>
          </a:p>
          <a:p>
            <a:pPr lvl="1"/>
            <a:r>
              <a:rPr lang="en-US" sz="2000" dirty="0" smtClean="0"/>
              <a:t>Check your REP to see if the search engine has permission to access</a:t>
            </a:r>
          </a:p>
          <a:p>
            <a:pPr lvl="1"/>
            <a:r>
              <a:rPr lang="en-US" sz="2000" dirty="0" smtClean="0"/>
              <a:t>Check if the search engine can parse your page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Ranking</a:t>
            </a:r>
          </a:p>
          <a:p>
            <a:pPr lvl="1"/>
            <a:r>
              <a:rPr lang="en-US" sz="2000" dirty="0" smtClean="0"/>
              <a:t>How many people are linking in?</a:t>
            </a:r>
          </a:p>
          <a:p>
            <a:pPr lvl="1"/>
            <a:r>
              <a:rPr lang="en-US" sz="2000" dirty="0" smtClean="0"/>
              <a:t>Do you have canonicalization issues?</a:t>
            </a:r>
          </a:p>
          <a:p>
            <a:pPr lvl="1"/>
            <a:r>
              <a:rPr lang="en-US" sz="2000" dirty="0" smtClean="0"/>
              <a:t>What anchor text are they using?</a:t>
            </a:r>
          </a:p>
          <a:p>
            <a:pPr lvl="1"/>
            <a:r>
              <a:rPr lang="en-US" sz="2000" dirty="0" smtClean="0"/>
              <a:t>How are you linking internally to these pages?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Content</a:t>
            </a:r>
          </a:p>
          <a:p>
            <a:pPr lvl="1"/>
            <a:r>
              <a:rPr lang="en-US" sz="2000" dirty="0" smtClean="0"/>
              <a:t>Do you have good, unique content on your pages?</a:t>
            </a:r>
          </a:p>
          <a:p>
            <a:pPr lvl="1"/>
            <a:r>
              <a:rPr lang="en-US" sz="2000" dirty="0" smtClean="0"/>
              <a:t>Are you using the language of your customers?</a:t>
            </a:r>
          </a:p>
          <a:p>
            <a:pPr lvl="1"/>
            <a:r>
              <a:rPr lang="en-US" sz="2000" dirty="0" smtClean="0"/>
              <a:t>Is your information Architecture optimized?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72129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Accessibility</a:t>
            </a:r>
          </a:p>
          <a:p>
            <a:pPr lvl="1"/>
            <a:r>
              <a:rPr lang="en-US" sz="2400" dirty="0" smtClean="0"/>
              <a:t>Webmaster Tools (</a:t>
            </a:r>
            <a:r>
              <a:rPr lang="en-US" sz="2400" dirty="0" smtClean="0">
                <a:hlinkClick r:id="rId2"/>
              </a:rPr>
              <a:t>Live Search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Google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>
                <a:hlinkClick r:id="rId4"/>
              </a:rPr>
              <a:t>Firebug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/>
              </a:rPr>
              <a:t>Developer Toolbar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6"/>
              </a:rPr>
              <a:t>User Agent Switcher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7"/>
              </a:rPr>
              <a:t>Live HTTP Headers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8"/>
              </a:rPr>
              <a:t>Html </a:t>
            </a:r>
            <a:r>
              <a:rPr lang="en-US" sz="2400" dirty="0" err="1" smtClean="0">
                <a:hlinkClick r:id="rId8"/>
              </a:rPr>
              <a:t>Validator</a:t>
            </a:r>
            <a:endParaRPr lang="en-US" sz="2400" dirty="0" smtClean="0"/>
          </a:p>
          <a:p>
            <a:r>
              <a:rPr lang="en-US" sz="2800" dirty="0" smtClean="0"/>
              <a:t>Ranking</a:t>
            </a:r>
          </a:p>
          <a:p>
            <a:pPr lvl="1"/>
            <a:r>
              <a:rPr lang="en-US" sz="2400" dirty="0" smtClean="0">
                <a:hlinkClick r:id="rId2"/>
              </a:rPr>
              <a:t>Live Search Webmaster Tools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9"/>
              </a:rPr>
              <a:t>Rank Checker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10"/>
              </a:rPr>
              <a:t>Yahoo Site Explorer</a:t>
            </a:r>
            <a:endParaRPr lang="en-US" sz="2400" dirty="0" smtClean="0"/>
          </a:p>
          <a:p>
            <a:r>
              <a:rPr lang="en-US" sz="2800" dirty="0" smtClean="0"/>
              <a:t>Content</a:t>
            </a:r>
          </a:p>
          <a:p>
            <a:pPr lvl="1"/>
            <a:r>
              <a:rPr lang="en-US" sz="2400" dirty="0" err="1" smtClean="0">
                <a:hlinkClick r:id="rId11"/>
              </a:rPr>
              <a:t>AdCenter</a:t>
            </a:r>
            <a:r>
              <a:rPr lang="en-US" sz="2400" dirty="0" smtClean="0">
                <a:hlinkClick r:id="rId11"/>
              </a:rPr>
              <a:t> Excel Keyword Add-in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6183" y="6239349"/>
            <a:ext cx="8400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12"/>
              </a:rPr>
              <a:t>http://www.vanessafoxnude.com/2008/04/02/diagnosing-site-infrastructure-issues-the-big-list-of-the-best-firefox-plugins/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everything important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3705225" cy="27508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52600"/>
            <a:ext cx="4709290" cy="274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Web Metrics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Conversion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eorgia" pitchFamily="18" charset="0"/>
              </a:rPr>
              <a:t>Customer Information!</a:t>
            </a:r>
            <a:endParaRPr 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95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http://google.com/analytics</a:t>
            </a:r>
          </a:p>
          <a:p>
            <a:pPr algn="ctr"/>
            <a:r>
              <a:rPr lang="en-US" sz="1400" dirty="0" smtClean="0">
                <a:latin typeface="+mj-lt"/>
              </a:rPr>
              <a:t>http://adcenter.microsoft.com/analytics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95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http://google.com/websiteoptimizer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 descr="jane-and-robo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271"/>
            <a:ext cx="9220200" cy="230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33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 for your customers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1336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 smart about robots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1336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Enjoy long-lasting success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nathanbuggia.com/post/Web-20-Expo-Advanced-SEO-for-Developers.aspx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Contact 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Blog: </a:t>
            </a:r>
            <a:r>
              <a:rPr lang="en-US" dirty="0" smtClean="0">
                <a:hlinkClick r:id="rId3"/>
              </a:rPr>
              <a:t>http://nathanbuggia.com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</a:t>
            </a:r>
            <a:r>
              <a:rPr lang="en-US" dirty="0" err="1" smtClean="0"/>
              <a:t>nathanbuggia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Search Engine Experience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801100" cy="57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86277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6182497" cy="6019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066800"/>
            <a:ext cx="775105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685800" y="909754"/>
            <a:ext cx="7162800" cy="5795846"/>
            <a:chOff x="1676400" y="1062154"/>
            <a:chExt cx="7162800" cy="5795846"/>
          </a:xfrm>
        </p:grpSpPr>
        <p:pic>
          <p:nvPicPr>
            <p:cNvPr id="1044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1062154"/>
              <a:ext cx="6400800" cy="57958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1752600" y="3276600"/>
              <a:ext cx="6324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76400" y="5943600"/>
              <a:ext cx="6324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6357447" cy="482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952516"/>
            <a:ext cx="6019800" cy="49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9417"/>
            <a:ext cx="9145544" cy="52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Implementation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3049" y="3215343"/>
            <a:ext cx="8761893" cy="2791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6561" y="1296173"/>
            <a:ext cx="8606144" cy="165675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3398" y="6301379"/>
            <a:ext cx="597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Nikhil’s Design Pattern -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http://www.nikhilk.net/AjaxSEO.aspx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Affiliate/ URL Tracking</a:t>
            </a:r>
          </a:p>
          <a:p>
            <a:r>
              <a:rPr lang="en-US" dirty="0" smtClean="0"/>
              <a:t>Session management</a:t>
            </a:r>
          </a:p>
          <a:p>
            <a:r>
              <a:rPr lang="en-US" dirty="0" smtClean="0"/>
              <a:t>Rich internet applications</a:t>
            </a:r>
          </a:p>
          <a:p>
            <a:r>
              <a:rPr lang="en-US" dirty="0" smtClean="0"/>
              <a:t>Duplicate content (canonicalization)</a:t>
            </a:r>
          </a:p>
          <a:p>
            <a:r>
              <a:rPr lang="en-US" dirty="0" smtClean="0"/>
              <a:t>Geo-location</a:t>
            </a:r>
          </a:p>
          <a:p>
            <a:r>
              <a:rPr lang="en-US" dirty="0" smtClean="0"/>
              <a:t>Understanding analytics</a:t>
            </a:r>
          </a:p>
          <a:p>
            <a:r>
              <a:rPr lang="en-US" dirty="0" smtClean="0"/>
              <a:t>Redirection</a:t>
            </a:r>
          </a:p>
          <a:p>
            <a:r>
              <a:rPr lang="en-US" dirty="0" smtClean="0"/>
              <a:t>Error management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1755</Words>
  <Application>Microsoft Office PowerPoint</Application>
  <PresentationFormat>On-screen Show (4:3)</PresentationFormat>
  <Paragraphs>389</Paragraphs>
  <Slides>48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Advanced SEO  for  Web Developers</vt:lpstr>
      <vt:lpstr>Nike.com</vt:lpstr>
      <vt:lpstr>User Experience</vt:lpstr>
      <vt:lpstr>Search Engine Experience</vt:lpstr>
      <vt:lpstr>The Real Search Engine Experience</vt:lpstr>
      <vt:lpstr>So What?</vt:lpstr>
      <vt:lpstr>So What?</vt:lpstr>
      <vt:lpstr>Alternate Implementation</vt:lpstr>
      <vt:lpstr>Big Hard Problems</vt:lpstr>
      <vt:lpstr>Hello, I’m Nathan Buggia</vt:lpstr>
      <vt:lpstr>Define: SEO</vt:lpstr>
      <vt:lpstr>SEO != SPAM</vt:lpstr>
      <vt:lpstr>SEO = Good design</vt:lpstr>
      <vt:lpstr>How search works</vt:lpstr>
      <vt:lpstr>Questions?</vt:lpstr>
      <vt:lpstr>Building Pages</vt:lpstr>
      <vt:lpstr>Use HTML Semantically</vt:lpstr>
      <vt:lpstr>Proper use of common tags</vt:lpstr>
      <vt:lpstr>Improper use of common tags</vt:lpstr>
      <vt:lpstr>Rich internet applications</vt:lpstr>
      <vt:lpstr>ASP.Net &amp; Silverlight</vt:lpstr>
      <vt:lpstr>Flash: Graceful Degradation</vt:lpstr>
      <vt:lpstr>AJAX and JavaScript</vt:lpstr>
      <vt:lpstr>Questions?</vt:lpstr>
      <vt:lpstr>Architecting Navigation</vt:lpstr>
      <vt:lpstr>Classing up your URLs</vt:lpstr>
      <vt:lpstr>HTTP status codes</vt:lpstr>
      <vt:lpstr>What is the difference?</vt:lpstr>
      <vt:lpstr>Canonicalization in action</vt:lpstr>
      <vt:lpstr>Canonicalization Recommendation</vt:lpstr>
      <vt:lpstr>ASP.Net</vt:lpstr>
      <vt:lpstr>Asp.Net Custom Error Pages</vt:lpstr>
      <vt:lpstr>ASP.Net 301 Redirects</vt:lpstr>
      <vt:lpstr>Other Redirects</vt:lpstr>
      <vt:lpstr>ASP.Net Canonicalization</vt:lpstr>
      <vt:lpstr>IIS 301 Redirects</vt:lpstr>
      <vt:lpstr>Apache Redirects</vt:lpstr>
      <vt:lpstr>Apache Canonicalization</vt:lpstr>
      <vt:lpstr>Other Redirect Code</vt:lpstr>
      <vt:lpstr>Questions?</vt:lpstr>
      <vt:lpstr>SEO Root-Cause Analysis</vt:lpstr>
      <vt:lpstr>Where to start</vt:lpstr>
      <vt:lpstr>What to look for</vt:lpstr>
      <vt:lpstr>How to debug (Reference)</vt:lpstr>
      <vt:lpstr>Tools of the Trade</vt:lpstr>
      <vt:lpstr>Instrument everything important</vt:lpstr>
      <vt:lpstr>Summary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Friendly Web App Design</dc:title>
  <dc:creator>nathan buggia</dc:creator>
  <cp:lastModifiedBy>nathan</cp:lastModifiedBy>
  <cp:revision>67</cp:revision>
  <dcterms:created xsi:type="dcterms:W3CDTF">2008-04-21T00:36:18Z</dcterms:created>
  <dcterms:modified xsi:type="dcterms:W3CDTF">2008-09-18T08:22:42Z</dcterms:modified>
</cp:coreProperties>
</file>