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theme/themeOverride4.xml" ContentType="application/vnd.openxmlformats-officedocument.themeOverr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63"/>
  </p:notesMasterIdLst>
  <p:handoutMasterIdLst>
    <p:handoutMasterId r:id="rId64"/>
  </p:handoutMasterIdLst>
  <p:sldIdLst>
    <p:sldId id="259" r:id="rId2"/>
    <p:sldId id="284" r:id="rId3"/>
    <p:sldId id="260" r:id="rId4"/>
    <p:sldId id="319" r:id="rId5"/>
    <p:sldId id="312" r:id="rId6"/>
    <p:sldId id="313" r:id="rId7"/>
    <p:sldId id="314" r:id="rId8"/>
    <p:sldId id="315" r:id="rId9"/>
    <p:sldId id="318" r:id="rId10"/>
    <p:sldId id="320" r:id="rId11"/>
    <p:sldId id="321" r:id="rId12"/>
    <p:sldId id="322" r:id="rId13"/>
    <p:sldId id="323" r:id="rId14"/>
    <p:sldId id="324" r:id="rId15"/>
    <p:sldId id="368" r:id="rId16"/>
    <p:sldId id="369" r:id="rId17"/>
    <p:sldId id="326" r:id="rId18"/>
    <p:sldId id="327" r:id="rId19"/>
    <p:sldId id="328" r:id="rId20"/>
    <p:sldId id="329" r:id="rId21"/>
    <p:sldId id="330" r:id="rId22"/>
    <p:sldId id="331" r:id="rId23"/>
    <p:sldId id="332" r:id="rId24"/>
    <p:sldId id="333" r:id="rId25"/>
    <p:sldId id="334" r:id="rId26"/>
    <p:sldId id="335" r:id="rId27"/>
    <p:sldId id="370" r:id="rId28"/>
    <p:sldId id="336" r:id="rId29"/>
    <p:sldId id="367" r:id="rId30"/>
    <p:sldId id="338" r:id="rId31"/>
    <p:sldId id="339" r:id="rId32"/>
    <p:sldId id="340" r:id="rId33"/>
    <p:sldId id="341" r:id="rId34"/>
    <p:sldId id="342" r:id="rId35"/>
    <p:sldId id="348" r:id="rId36"/>
    <p:sldId id="371" r:id="rId37"/>
    <p:sldId id="349" r:id="rId38"/>
    <p:sldId id="351" r:id="rId39"/>
    <p:sldId id="378" r:id="rId40"/>
    <p:sldId id="379" r:id="rId41"/>
    <p:sldId id="352" r:id="rId42"/>
    <p:sldId id="353" r:id="rId43"/>
    <p:sldId id="372" r:id="rId44"/>
    <p:sldId id="360" r:id="rId45"/>
    <p:sldId id="361" r:id="rId46"/>
    <p:sldId id="362" r:id="rId47"/>
    <p:sldId id="363" r:id="rId48"/>
    <p:sldId id="364" r:id="rId49"/>
    <p:sldId id="365" r:id="rId50"/>
    <p:sldId id="366" r:id="rId51"/>
    <p:sldId id="354" r:id="rId52"/>
    <p:sldId id="376" r:id="rId53"/>
    <p:sldId id="377" r:id="rId54"/>
    <p:sldId id="355" r:id="rId55"/>
    <p:sldId id="356" r:id="rId56"/>
    <p:sldId id="357" r:id="rId57"/>
    <p:sldId id="358" r:id="rId58"/>
    <p:sldId id="359" r:id="rId59"/>
    <p:sldId id="309" r:id="rId60"/>
    <p:sldId id="293" r:id="rId61"/>
    <p:sldId id="299" r:id="rId6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9" clrIdx="0"/>
  <p:cmAuthor id="1" name="claireh" initials="ceh"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C9A8"/>
    <a:srgbClr val="F2B486"/>
    <a:srgbClr val="F4C19A"/>
    <a:srgbClr val="ED9655"/>
    <a:srgbClr val="EA883E"/>
    <a:srgbClr val="F0A770"/>
    <a:srgbClr val="99C8DF"/>
    <a:srgbClr val="A2CDE2"/>
    <a:srgbClr val="9BCFE9"/>
    <a:srgbClr val="B0D9EE"/>
  </p:clrMru>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66" autoAdjust="0"/>
    <p:restoredTop sz="77426" autoAdjust="0"/>
  </p:normalViewPr>
  <p:slideViewPr>
    <p:cSldViewPr snapToGrid="0">
      <p:cViewPr varScale="1">
        <p:scale>
          <a:sx n="53" d="100"/>
          <a:sy n="53" d="100"/>
        </p:scale>
        <p:origin x="-420" y="-90"/>
      </p:cViewPr>
      <p:guideLst>
        <p:guide orient="horz" pos="144"/>
        <p:guide orient="horz" pos="1488"/>
        <p:guide orient="horz" pos="1200"/>
        <p:guide orient="horz" pos="2304"/>
        <p:guide orient="horz" pos="891"/>
        <p:guide orient="horz" pos="4175"/>
        <p:guide pos="2880"/>
        <p:guide pos="240"/>
        <p:guide pos="460"/>
        <p:guide pos="5520"/>
        <p:guide pos="86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3" d="100"/>
          <a:sy n="73" d="100"/>
        </p:scale>
        <p:origin x="-2885"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0" i="1" dirty="0" smtClean="0"/>
              <a:t>Where</a:t>
            </a:r>
            <a:r>
              <a:rPr lang="en-US" b="0" i="1" baseline="0" dirty="0" smtClean="0"/>
              <a:t> page views come from</a:t>
            </a:r>
            <a:endParaRPr lang="en-US" b="0" i="1" dirty="0"/>
          </a:p>
        </c:rich>
      </c:tx>
      <c:layout>
        <c:manualLayout>
          <c:xMode val="edge"/>
          <c:yMode val="edge"/>
          <c:x val="0.30736843832021088"/>
          <c:y val="0.10136227008756114"/>
        </c:manualLayout>
      </c:layout>
    </c:title>
    <c:view3D>
      <c:rotX val="30"/>
      <c:rotY val="60"/>
      <c:perspective val="30"/>
    </c:view3D>
    <c:plotArea>
      <c:layout>
        <c:manualLayout>
          <c:layoutTarget val="inner"/>
          <c:xMode val="edge"/>
          <c:yMode val="edge"/>
          <c:x val="0.21894061679790153"/>
          <c:y val="0.45042283029317531"/>
          <c:w val="0.53670647419072604"/>
          <c:h val="0.47696681631294513"/>
        </c:manualLayout>
      </c:layout>
      <c:pie3DChart>
        <c:varyColors val="1"/>
        <c:ser>
          <c:idx val="0"/>
          <c:order val="0"/>
          <c:tx>
            <c:strRef>
              <c:f>Sheet1!$B$1</c:f>
              <c:strCache>
                <c:ptCount val="1"/>
                <c:pt idx="0">
                  <c:v>Sales</c:v>
                </c:pt>
              </c:strCache>
            </c:strRef>
          </c:tx>
          <c:dPt>
            <c:idx val="0"/>
            <c:explosion val="17"/>
          </c:dPt>
          <c:dPt>
            <c:idx val="1"/>
            <c:explosion val="6"/>
          </c:dPt>
          <c:dPt>
            <c:idx val="2"/>
            <c:explosion val="4"/>
          </c:dPt>
          <c:dLbls>
            <c:dLbl>
              <c:idx val="0"/>
              <c:layout>
                <c:manualLayout>
                  <c:x val="0.15122911198600228"/>
                  <c:y val="7.1713014578514518E-3"/>
                </c:manualLayout>
              </c:layout>
              <c:tx>
                <c:rich>
                  <a:bodyPr/>
                  <a:lstStyle/>
                  <a:p>
                    <a:pPr>
                      <a:defRPr/>
                    </a:pPr>
                    <a:r>
                      <a:rPr lang="en-US" sz="2400" b="1" dirty="0"/>
                      <a:t>Search</a:t>
                    </a:r>
                    <a:r>
                      <a:rPr lang="en-US" sz="2400" dirty="0"/>
                      <a:t> </a:t>
                    </a:r>
                    <a:r>
                      <a:rPr lang="en-US" dirty="0"/>
                      <a:t>
43%</a:t>
                    </a:r>
                  </a:p>
                </c:rich>
              </c:tx>
              <c:spPr/>
              <c:dLblPos val="bestFit"/>
            </c:dLbl>
            <c:dLbl>
              <c:idx val="1"/>
              <c:layout>
                <c:manualLayout>
                  <c:x val="-8.6554899387577502E-2"/>
                  <c:y val="-5.9998103952887981E-2"/>
                </c:manualLayout>
              </c:layout>
              <c:tx>
                <c:rich>
                  <a:bodyPr/>
                  <a:lstStyle/>
                  <a:p>
                    <a:pPr>
                      <a:defRPr/>
                    </a:pPr>
                    <a:r>
                      <a:rPr lang="en-US" sz="2400" b="1" dirty="0"/>
                      <a:t>Direct</a:t>
                    </a:r>
                    <a:r>
                      <a:rPr lang="en-US" sz="2400" dirty="0"/>
                      <a:t> </a:t>
                    </a:r>
                    <a:r>
                      <a:rPr lang="en-US" dirty="0"/>
                      <a:t>
22%</a:t>
                    </a:r>
                  </a:p>
                </c:rich>
              </c:tx>
              <c:spPr/>
              <c:dLblPos val="bestFit"/>
            </c:dLbl>
            <c:dLbl>
              <c:idx val="2"/>
              <c:layout>
                <c:manualLayout>
                  <c:x val="0.11231310148731409"/>
                  <c:y val="-5.9777852654238801E-2"/>
                </c:manualLayout>
              </c:layout>
              <c:tx>
                <c:rich>
                  <a:bodyPr/>
                  <a:lstStyle/>
                  <a:p>
                    <a:pPr>
                      <a:defRPr/>
                    </a:pPr>
                    <a:r>
                      <a:rPr lang="en-US" sz="2000" b="1" dirty="0"/>
                      <a:t>Referring Sites </a:t>
                    </a:r>
                    <a:r>
                      <a:rPr lang="en-US" dirty="0"/>
                      <a:t>
35%</a:t>
                    </a:r>
                  </a:p>
                </c:rich>
              </c:tx>
              <c:spPr/>
              <c:dLblPos val="bestFit"/>
            </c:dLbl>
            <c:showVal val="1"/>
            <c:showCatName val="1"/>
            <c:showPercent val="1"/>
            <c:showLeaderLines val="1"/>
          </c:dLbls>
          <c:cat>
            <c:strRef>
              <c:f>Sheet1!$A$2:$A$4</c:f>
              <c:strCache>
                <c:ptCount val="3"/>
                <c:pt idx="0">
                  <c:v>Search (43%)</c:v>
                </c:pt>
                <c:pt idx="1">
                  <c:v>Direct (22%)</c:v>
                </c:pt>
                <c:pt idx="2">
                  <c:v>Referring Sites (35%)</c:v>
                </c:pt>
              </c:strCache>
            </c:strRef>
          </c:cat>
          <c:val>
            <c:numRef>
              <c:f>Sheet1!$B$2:$B$4</c:f>
              <c:numCache>
                <c:formatCode>General</c:formatCode>
                <c:ptCount val="3"/>
                <c:pt idx="0">
                  <c:v>43</c:v>
                </c:pt>
                <c:pt idx="1">
                  <c:v>22</c:v>
                </c:pt>
                <c:pt idx="2">
                  <c:v>35</c:v>
                </c:pt>
              </c:numCache>
            </c:numRef>
          </c:val>
        </c:ser>
      </c:pie3DChart>
      <c:spPr>
        <a:noFill/>
        <a:ln w="25398">
          <a:noFill/>
        </a:ln>
      </c:spPr>
    </c:plotArea>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6/6/2008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6/6/2008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6/6/2008 3:54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u="sng" dirty="0" smtClean="0">
                <a:latin typeface="Segoe"/>
              </a:rPr>
              <a:t>Highlight what developers need to know:</a:t>
            </a:r>
          </a:p>
          <a:p>
            <a:pPr>
              <a:spcBef>
                <a:spcPct val="0"/>
              </a:spcBef>
              <a:buFontTx/>
              <a:buChar char="•"/>
            </a:pPr>
            <a:r>
              <a:rPr lang="en-US" dirty="0" smtClean="0">
                <a:latin typeface="Segoe"/>
              </a:rPr>
              <a:t> </a:t>
            </a:r>
            <a:r>
              <a:rPr lang="en-US" dirty="0" smtClean="0">
                <a:latin typeface="Segoe"/>
              </a:rPr>
              <a:t>quality links </a:t>
            </a:r>
            <a:r>
              <a:rPr lang="en-US" dirty="0" smtClean="0">
                <a:latin typeface="Segoe"/>
              </a:rPr>
              <a:t>are really, really important</a:t>
            </a:r>
          </a:p>
          <a:p>
            <a:pPr>
              <a:spcBef>
                <a:spcPct val="0"/>
              </a:spcBef>
              <a:buFontTx/>
              <a:buChar char="•"/>
            </a:pPr>
            <a:r>
              <a:rPr lang="en-US" dirty="0" smtClean="0">
                <a:latin typeface="Segoe"/>
              </a:rPr>
              <a:t> so are domain structures</a:t>
            </a:r>
          </a:p>
          <a:p>
            <a:endParaRPr lang="en-US" dirty="0"/>
          </a:p>
        </p:txBody>
      </p:sp>
      <p:sp>
        <p:nvSpPr>
          <p:cNvPr id="4" name="Slide Number Placeholder 3"/>
          <p:cNvSpPr>
            <a:spLocks noGrp="1"/>
          </p:cNvSpPr>
          <p:nvPr>
            <p:ph type="sldNum" sz="quarter" idx="10"/>
          </p:nvPr>
        </p:nvSpPr>
        <p:spPr/>
        <p:txBody>
          <a:bodyPr/>
          <a:lstStyle/>
          <a:p>
            <a:fld id="{3365CF3B-5E48-4E1E-840C-0DFF7EA4799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u="sng" dirty="0" smtClean="0">
                <a:latin typeface="Segoe"/>
              </a:rPr>
              <a:t>Highlight what developers need to know:</a:t>
            </a:r>
          </a:p>
          <a:p>
            <a:pPr>
              <a:spcBef>
                <a:spcPct val="0"/>
              </a:spcBef>
              <a:buFontTx/>
              <a:buChar char="•"/>
            </a:pPr>
            <a:r>
              <a:rPr lang="en-US" dirty="0" smtClean="0">
                <a:latin typeface="Segoe"/>
              </a:rPr>
              <a:t> Keywords come in big here</a:t>
            </a:r>
          </a:p>
          <a:p>
            <a:pPr>
              <a:spcBef>
                <a:spcPct val="0"/>
              </a:spcBef>
              <a:buFontTx/>
              <a:buChar char="•"/>
            </a:pPr>
            <a:r>
              <a:rPr lang="en-US" dirty="0" smtClean="0">
                <a:latin typeface="Segoe"/>
              </a:rPr>
              <a:t> As does semantic use of HMTL (impacts how we perceive your keywords)</a:t>
            </a:r>
          </a:p>
          <a:p>
            <a:pPr>
              <a:spcBef>
                <a:spcPct val="0"/>
              </a:spcBef>
              <a:buFontTx/>
              <a:buChar char="•"/>
            </a:pPr>
            <a:r>
              <a:rPr lang="en-US" dirty="0" smtClean="0">
                <a:latin typeface="Segoe"/>
              </a:rPr>
              <a:t> (along with everything previously discussed)</a:t>
            </a:r>
          </a:p>
          <a:p>
            <a:endParaRPr lang="en-US" dirty="0"/>
          </a:p>
        </p:txBody>
      </p:sp>
      <p:sp>
        <p:nvSpPr>
          <p:cNvPr id="4" name="Slide Number Placeholder 3"/>
          <p:cNvSpPr>
            <a:spLocks noGrp="1"/>
          </p:cNvSpPr>
          <p:nvPr>
            <p:ph type="sldNum" sz="quarter" idx="10"/>
          </p:nvPr>
        </p:nvSpPr>
        <p:spPr/>
        <p:txBody>
          <a:bodyPr/>
          <a:lstStyle/>
          <a:p>
            <a:fld id="{3365CF3B-5E48-4E1E-840C-0DFF7EA4799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Points</a:t>
            </a:r>
          </a:p>
          <a:p>
            <a:r>
              <a:rPr lang="en-US" dirty="0" smtClean="0"/>
              <a:t>----------------</a:t>
            </a:r>
          </a:p>
          <a:p>
            <a:endParaRPr lang="en-US" dirty="0" smtClean="0"/>
          </a:p>
          <a:p>
            <a:r>
              <a:rPr lang="en-US" u="sng" dirty="0" smtClean="0"/>
              <a:t>Implications</a:t>
            </a:r>
          </a:p>
          <a:p>
            <a:pPr>
              <a:buFont typeface="Arial" pitchFamily="34" charset="0"/>
              <a:buChar char="•"/>
            </a:pPr>
            <a:r>
              <a:rPr lang="en-US" dirty="0" smtClean="0"/>
              <a:t> If crawling doesn’t work,</a:t>
            </a:r>
            <a:r>
              <a:rPr lang="en-US" baseline="0" dirty="0" smtClean="0"/>
              <a:t> nothing else matters</a:t>
            </a:r>
          </a:p>
          <a:p>
            <a:pPr>
              <a:buFont typeface="Arial" pitchFamily="34" charset="0"/>
              <a:buChar char="•"/>
            </a:pPr>
            <a:r>
              <a:rPr lang="en-US" baseline="0" dirty="0" smtClean="0"/>
              <a:t> If ranking doesn’t work, searching won’t work</a:t>
            </a:r>
          </a:p>
          <a:p>
            <a:pPr>
              <a:buFont typeface="Arial" pitchFamily="34" charset="0"/>
              <a:buChar char="•"/>
            </a:pPr>
            <a:endParaRPr lang="en-US" baseline="0" dirty="0" smtClean="0"/>
          </a:p>
          <a:p>
            <a:pPr>
              <a:buFont typeface="Arial" pitchFamily="34" charset="0"/>
              <a:buNone/>
            </a:pPr>
            <a:r>
              <a:rPr lang="en-US" u="sng" baseline="0" dirty="0" smtClean="0"/>
              <a:t>What metrics should you use when thinking about SEO?</a:t>
            </a:r>
          </a:p>
          <a:p>
            <a:pPr>
              <a:buFont typeface="Arial" pitchFamily="34" charset="0"/>
              <a:buChar char="•"/>
            </a:pPr>
            <a:r>
              <a:rPr lang="en-US" baseline="0" dirty="0" smtClean="0"/>
              <a:t> Crawler accessibility metric</a:t>
            </a:r>
          </a:p>
          <a:p>
            <a:pPr>
              <a:buFont typeface="Arial" pitchFamily="34" charset="0"/>
              <a:buChar char="•"/>
            </a:pPr>
            <a:r>
              <a:rPr lang="en-US" baseline="0" dirty="0" smtClean="0"/>
              <a:t> Ranking metric (quality links)</a:t>
            </a:r>
          </a:p>
          <a:p>
            <a:pPr>
              <a:buFont typeface="Arial" pitchFamily="34" charset="0"/>
              <a:buChar char="•"/>
            </a:pPr>
            <a:r>
              <a:rPr lang="en-US" baseline="0" dirty="0" smtClean="0"/>
              <a:t> Query term metrics (where you rank for separate query terms)</a:t>
            </a:r>
            <a:endParaRPr lang="en-US" dirty="0"/>
          </a:p>
        </p:txBody>
      </p:sp>
      <p:sp>
        <p:nvSpPr>
          <p:cNvPr id="4" name="Slide Number Placeholder 3"/>
          <p:cNvSpPr>
            <a:spLocks noGrp="1"/>
          </p:cNvSpPr>
          <p:nvPr>
            <p:ph type="sldNum" sz="quarter" idx="10"/>
          </p:nvPr>
        </p:nvSpPr>
        <p:spPr/>
        <p:txBody>
          <a:bodyPr/>
          <a:lstStyle/>
          <a:p>
            <a:fld id="{3365CF3B-5E48-4E1E-840C-0DFF7EA4799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Segoe"/>
              </a:rPr>
              <a:t>SPEAKER NOTES:</a:t>
            </a:r>
          </a:p>
          <a:p>
            <a:pPr>
              <a:spcBef>
                <a:spcPct val="0"/>
              </a:spcBef>
            </a:pPr>
            <a:r>
              <a:rPr lang="en-US" dirty="0" smtClean="0">
                <a:latin typeface="Segoe"/>
              </a:rPr>
              <a:t>--------------------</a:t>
            </a:r>
          </a:p>
          <a:p>
            <a:pPr>
              <a:spcBef>
                <a:spcPct val="0"/>
              </a:spcBef>
            </a:pPr>
            <a:endParaRPr lang="en-US" dirty="0" smtClean="0">
              <a:latin typeface="Segoe"/>
            </a:endParaRPr>
          </a:p>
          <a:p>
            <a:pPr>
              <a:spcBef>
                <a:spcPct val="0"/>
              </a:spcBef>
              <a:buFontTx/>
              <a:buAutoNum type="arabicParenR"/>
            </a:pPr>
            <a:r>
              <a:rPr lang="en-US" dirty="0" smtClean="0">
                <a:latin typeface="Segoe"/>
              </a:rPr>
              <a:t>Validate against some standard, don’t really care which one, just validate</a:t>
            </a:r>
            <a:r>
              <a:rPr lang="en-US" dirty="0" smtClean="0">
                <a:latin typeface="Segoe"/>
              </a:rPr>
              <a:t>.</a:t>
            </a:r>
            <a:r>
              <a:rPr lang="en-US" baseline="0" dirty="0" smtClean="0">
                <a:latin typeface="Segoe"/>
              </a:rPr>
              <a:t> This helps protect you against a wide variety of errors that a browser might correct automatically, but a crawler might not.</a:t>
            </a:r>
            <a:endParaRPr lang="en-US" dirty="0" smtClean="0">
              <a:latin typeface="Segoe"/>
            </a:endParaRPr>
          </a:p>
          <a:p>
            <a:pPr>
              <a:spcBef>
                <a:spcPct val="0"/>
              </a:spcBef>
            </a:pPr>
            <a:endParaRPr lang="en-US" dirty="0" smtClean="0">
              <a:latin typeface="Segoe"/>
            </a:endParaRPr>
          </a:p>
          <a:p>
            <a:endParaRPr lang="en-US" dirty="0"/>
          </a:p>
        </p:txBody>
      </p:sp>
      <p:sp>
        <p:nvSpPr>
          <p:cNvPr id="4" name="Slide Number Placeholder 3"/>
          <p:cNvSpPr>
            <a:spLocks noGrp="1"/>
          </p:cNvSpPr>
          <p:nvPr>
            <p:ph type="sldNum" sz="quarter" idx="10"/>
          </p:nvPr>
        </p:nvSpPr>
        <p:spPr/>
        <p:txBody>
          <a:bodyPr/>
          <a:lstStyle/>
          <a:p>
            <a:fld id="{3365CF3B-5E48-4E1E-840C-0DFF7EA47995}"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336028BE-054C-4684-B9DE-A0B1A34FC3B8}" type="datetime8">
              <a:rPr lang="en-US"/>
              <a:pPr defTabSz="912813" fontAlgn="base">
                <a:spcBef>
                  <a:spcPct val="0"/>
                </a:spcBef>
                <a:spcAft>
                  <a:spcPct val="0"/>
                </a:spcAft>
              </a:pPr>
              <a:t>6/6/2008 3:54 AM</a:t>
            </a:fld>
            <a:endParaRPr lang="en-US"/>
          </a:p>
        </p:txBody>
      </p:sp>
      <p:sp>
        <p:nvSpPr>
          <p:cNvPr id="2867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z="800">
                <a:solidFill>
                  <a:schemeClr val="bg2"/>
                </a:solidFill>
              </a:rPr>
              <a:t>MICROSOFT CONFIDENTIAL</a:t>
            </a:r>
          </a:p>
          <a:p>
            <a:pPr defTabSz="912813" fontAlgn="base">
              <a:spcBef>
                <a:spcPct val="0"/>
              </a:spcBef>
              <a:spcAft>
                <a:spcPct val="0"/>
              </a:spcAft>
            </a:pPr>
            <a:r>
              <a:rPr lang="en-US">
                <a:solidFill>
                  <a:schemeClr val="bg2"/>
                </a:solidFill>
              </a:rPr>
              <a:t>© 2006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chemeClr val="bg2"/>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chemeClr val="bg2"/>
                </a:solidFill>
              </a:rPr>
            </a:br>
            <a:r>
              <a:rPr lang="en-US">
                <a:solidFill>
                  <a:schemeClr val="bg2"/>
                </a:solidFill>
              </a:rPr>
              <a:t>MICROSOFT MAKES NO WARRANTIES, EXPRESS, IMPLIED OR STATUTORY, AS TO THE INFORMATION IN THIS PRESENTATION.</a:t>
            </a:r>
          </a:p>
        </p:txBody>
      </p:sp>
      <p:sp>
        <p:nvSpPr>
          <p:cNvPr id="2867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E765F2-527D-4948-A2B2-D5E299D83598}" type="slidenum">
              <a:rPr lang="en-US"/>
              <a:pPr defTabSz="912813"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Segoe" charset="0"/>
              </a:rPr>
              <a:t>Change to Zune</a:t>
            </a:r>
          </a:p>
        </p:txBody>
      </p:sp>
      <p:sp>
        <p:nvSpPr>
          <p:cNvPr id="83972" name="Slide Number Placeholder 3"/>
          <p:cNvSpPr>
            <a:spLocks noGrp="1"/>
          </p:cNvSpPr>
          <p:nvPr>
            <p:ph type="sldNum" sz="quarter" idx="5"/>
          </p:nvPr>
        </p:nvSpPr>
        <p:spPr bwMode="auto">
          <a:noFill/>
          <a:ln>
            <a:miter lim="800000"/>
            <a:headEnd/>
            <a:tailEnd/>
          </a:ln>
        </p:spPr>
        <p:txBody>
          <a:bodyPr/>
          <a:lstStyle/>
          <a:p>
            <a:fld id="{BA43B8E0-9D07-4070-88C5-93366D9EA4E2}" type="slidenum">
              <a:rPr lang="en-US"/>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2400"/>
              </a:spcAft>
            </a:pPr>
            <a:r>
              <a:rPr lang="en-US" dirty="0" smtClean="0"/>
              <a:t>What to look for</a:t>
            </a:r>
          </a:p>
        </p:txBody>
      </p:sp>
      <p:sp>
        <p:nvSpPr>
          <p:cNvPr id="4" name="Slide Number Placeholder 3"/>
          <p:cNvSpPr>
            <a:spLocks noGrp="1"/>
          </p:cNvSpPr>
          <p:nvPr>
            <p:ph type="sldNum" sz="quarter" idx="10"/>
          </p:nvPr>
        </p:nvSpPr>
        <p:spPr/>
        <p:txBody>
          <a:bodyPr/>
          <a:lstStyle/>
          <a:p>
            <a:fld id="{3365CF3B-5E48-4E1E-840C-0DFF7EA47995}"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6/6/2008 3:54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65CF3B-5E48-4E1E-840C-0DFF7EA47995}" type="slidenum">
              <a:rPr lang="en-US" smtClean="0"/>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6/6/2008 3:54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55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DC140D-07FC-9545-91D0-22FBCBDA62C4}" type="slidenum">
              <a:rPr lang="en-US" smtClean="0"/>
              <a:pPr/>
              <a:t>56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57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58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6/6/2008 3:54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1946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CB9DE7C-6FD8-457D-A5F4-084C5926EE8B}" type="datetime8">
              <a:rPr lang="en-US"/>
              <a:pPr defTabSz="912813" fontAlgn="base">
                <a:spcBef>
                  <a:spcPct val="0"/>
                </a:spcBef>
                <a:spcAft>
                  <a:spcPct val="0"/>
                </a:spcAft>
              </a:pPr>
              <a:t>6/6/2008 3:54 AM</a:t>
            </a:fld>
            <a:endParaRPr lang="en-US"/>
          </a:p>
        </p:txBody>
      </p:sp>
      <p:sp>
        <p:nvSpPr>
          <p:cNvPr id="1946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z="800">
                <a:solidFill>
                  <a:schemeClr val="bg2"/>
                </a:solidFill>
              </a:rPr>
              <a:t>MICROSOFT CONFIDENTIAL</a:t>
            </a:r>
          </a:p>
          <a:p>
            <a:pPr defTabSz="912813" fontAlgn="base">
              <a:spcBef>
                <a:spcPct val="0"/>
              </a:spcBef>
              <a:spcAft>
                <a:spcPct val="0"/>
              </a:spcAft>
            </a:pPr>
            <a:r>
              <a:rPr lang="en-US">
                <a:solidFill>
                  <a:schemeClr val="bg2"/>
                </a:solidFill>
              </a:rPr>
              <a:t>© 2006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chemeClr val="bg2"/>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chemeClr val="bg2"/>
                </a:solidFill>
              </a:rPr>
            </a:br>
            <a:r>
              <a:rPr lang="en-US">
                <a:solidFill>
                  <a:schemeClr val="bg2"/>
                </a:solidFill>
              </a:rPr>
              <a:t>MICROSOFT MAKES NO WARRANTIES, EXPRESS, IMPLIED OR STATUTORY, AS TO THE INFORMATION IN THIS PRESENTATION.</a:t>
            </a:r>
          </a:p>
        </p:txBody>
      </p:sp>
      <p:sp>
        <p:nvSpPr>
          <p:cNvPr id="1946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BC88268-B158-4D99-A794-C75B3A4B69F3}" type="slidenum">
              <a:rPr lang="en-US"/>
              <a:pPr defTabSz="912813" fontAlgn="base">
                <a:spcBef>
                  <a:spcPct val="0"/>
                </a:spcBef>
                <a:spcAft>
                  <a:spcPct val="0"/>
                </a:spcAft>
              </a:pPr>
              <a:t>60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65CF3B-5E48-4E1E-840C-0DFF7EA4799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SPEAKERS NOTES:</a:t>
            </a:r>
          </a:p>
          <a:p>
            <a:r>
              <a:rPr lang="en-US" dirty="0" smtClean="0"/>
              <a:t>---------------------</a:t>
            </a:r>
          </a:p>
          <a:p>
            <a:endParaRPr lang="en-US" dirty="0" smtClean="0"/>
          </a:p>
          <a:p>
            <a:pPr>
              <a:buFont typeface="Arial" pitchFamily="34" charset="0"/>
              <a:buChar char="•"/>
            </a:pPr>
            <a:r>
              <a:rPr lang="en-US" baseline="0" dirty="0" smtClean="0"/>
              <a:t> I’m assuming everyone in the room is a developer, I’m not going to teach you anything new about software development</a:t>
            </a:r>
          </a:p>
          <a:p>
            <a:pPr lvl="1">
              <a:buFont typeface="Arial" pitchFamily="34" charset="0"/>
              <a:buChar char="•"/>
            </a:pPr>
            <a:r>
              <a:rPr lang="en-US" baseline="0" dirty="0" smtClean="0"/>
              <a:t> I’m an expert in search and online marketing</a:t>
            </a:r>
          </a:p>
          <a:p>
            <a:pPr lvl="1">
              <a:buFont typeface="Arial" pitchFamily="34" charset="0"/>
              <a:buChar char="•"/>
            </a:pPr>
            <a:r>
              <a:rPr lang="en-US" baseline="0" dirty="0" smtClean="0"/>
              <a:t> I’m going to instead talk about different design decisions you make, and what their impact will be on search</a:t>
            </a:r>
          </a:p>
          <a:p>
            <a:pPr lvl="1">
              <a:buFont typeface="Arial" pitchFamily="34" charset="0"/>
              <a:buChar char="•"/>
            </a:pPr>
            <a:r>
              <a:rPr lang="en-US" baseline="0" dirty="0" smtClean="0"/>
              <a:t> And possibly provide you with a few design patterns you can use</a:t>
            </a:r>
          </a:p>
          <a:p>
            <a:pPr lvl="1">
              <a:buFont typeface="Arial" pitchFamily="34" charset="0"/>
              <a:buNone/>
            </a:pPr>
            <a:endParaRPr lang="en-US" baseline="0" dirty="0" smtClean="0"/>
          </a:p>
          <a:p>
            <a:pPr>
              <a:buFont typeface="Arial" pitchFamily="34" charset="0"/>
              <a:buChar char="•"/>
            </a:pPr>
            <a:r>
              <a:rPr lang="en-US" baseline="0" dirty="0" smtClean="0"/>
              <a:t>There will be dedicated time for Q&amp;A in between each session along with a live site view</a:t>
            </a:r>
          </a:p>
          <a:p>
            <a:pPr lvl="1">
              <a:buFont typeface="Arial" pitchFamily="34" charset="0"/>
              <a:buChar char="•"/>
            </a:pPr>
            <a:r>
              <a:rPr lang="en-US" baseline="0" dirty="0" smtClean="0"/>
              <a:t> Submit questions to us real-time and your sites to be reviewed</a:t>
            </a:r>
          </a:p>
          <a:p>
            <a:pPr lvl="0">
              <a:buFont typeface="Arial" pitchFamily="34" charset="0"/>
              <a:buChar char="•"/>
            </a:pPr>
            <a:r>
              <a:rPr lang="en-US" baseline="0" dirty="0" smtClean="0"/>
              <a:t> Plug Dave’s talk next – to learn more about the business side</a:t>
            </a:r>
            <a:endParaRPr lang="en-US" dirty="0"/>
          </a:p>
        </p:txBody>
      </p:sp>
      <p:sp>
        <p:nvSpPr>
          <p:cNvPr id="4" name="Slide Number Placeholder 3"/>
          <p:cNvSpPr>
            <a:spLocks noGrp="1"/>
          </p:cNvSpPr>
          <p:nvPr>
            <p:ph type="sldNum" sz="quarter" idx="10"/>
          </p:nvPr>
        </p:nvSpPr>
        <p:spPr/>
        <p:txBody>
          <a:bodyPr/>
          <a:lstStyle/>
          <a:p>
            <a:fld id="{3365CF3B-5E48-4E1E-840C-0DFF7EA4799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Points</a:t>
            </a:r>
          </a:p>
          <a:p>
            <a:r>
              <a:rPr lang="en-US" dirty="0" smtClean="0"/>
              <a:t>----------------</a:t>
            </a:r>
          </a:p>
          <a:p>
            <a:endParaRPr lang="en-US" dirty="0" smtClean="0"/>
          </a:p>
          <a:p>
            <a:r>
              <a:rPr lang="en-US" u="sng" dirty="0" smtClean="0"/>
              <a:t>Implications</a:t>
            </a:r>
          </a:p>
          <a:p>
            <a:pPr>
              <a:buFont typeface="Arial" pitchFamily="34" charset="0"/>
              <a:buChar char="•"/>
            </a:pPr>
            <a:r>
              <a:rPr lang="en-US" dirty="0" smtClean="0"/>
              <a:t> If crawling doesn’t work,</a:t>
            </a:r>
            <a:r>
              <a:rPr lang="en-US" baseline="0" dirty="0" smtClean="0"/>
              <a:t> nothing else matters</a:t>
            </a:r>
          </a:p>
          <a:p>
            <a:pPr>
              <a:buFont typeface="Arial" pitchFamily="34" charset="0"/>
              <a:buChar char="•"/>
            </a:pPr>
            <a:r>
              <a:rPr lang="en-US" baseline="0" dirty="0" smtClean="0"/>
              <a:t> If ranking doesn’t work, searching won’t work</a:t>
            </a:r>
          </a:p>
          <a:p>
            <a:pPr>
              <a:buFont typeface="Arial" pitchFamily="34" charset="0"/>
              <a:buChar char="•"/>
            </a:pPr>
            <a:endParaRPr lang="en-US" baseline="0" dirty="0" smtClean="0"/>
          </a:p>
          <a:p>
            <a:pPr>
              <a:buFont typeface="Arial" pitchFamily="34" charset="0"/>
              <a:buNone/>
            </a:pPr>
            <a:r>
              <a:rPr lang="en-US" u="sng" baseline="0" dirty="0" smtClean="0"/>
              <a:t>What metrics should you use when thinking about SEO?</a:t>
            </a:r>
          </a:p>
          <a:p>
            <a:pPr>
              <a:buFont typeface="Arial" pitchFamily="34" charset="0"/>
              <a:buChar char="•"/>
            </a:pPr>
            <a:r>
              <a:rPr lang="en-US" baseline="0" dirty="0" smtClean="0"/>
              <a:t> Crawler accessibility metric</a:t>
            </a:r>
          </a:p>
          <a:p>
            <a:pPr>
              <a:buFont typeface="Arial" pitchFamily="34" charset="0"/>
              <a:buChar char="•"/>
            </a:pPr>
            <a:r>
              <a:rPr lang="en-US" baseline="0" dirty="0" smtClean="0"/>
              <a:t> Ranking metric (quality links)</a:t>
            </a:r>
          </a:p>
          <a:p>
            <a:pPr>
              <a:buFont typeface="Arial" pitchFamily="34" charset="0"/>
              <a:buChar char="•"/>
            </a:pPr>
            <a:r>
              <a:rPr lang="en-US" baseline="0" dirty="0" smtClean="0"/>
              <a:t> Query term metrics (where you rank for separate query terms)</a:t>
            </a:r>
            <a:endParaRPr lang="en-US" dirty="0"/>
          </a:p>
        </p:txBody>
      </p:sp>
      <p:sp>
        <p:nvSpPr>
          <p:cNvPr id="4" name="Slide Number Placeholder 3"/>
          <p:cNvSpPr>
            <a:spLocks noGrp="1"/>
          </p:cNvSpPr>
          <p:nvPr>
            <p:ph type="sldNum" sz="quarter" idx="10"/>
          </p:nvPr>
        </p:nvSpPr>
        <p:spPr/>
        <p:txBody>
          <a:bodyPr/>
          <a:lstStyle/>
          <a:p>
            <a:fld id="{3365CF3B-5E48-4E1E-840C-0DFF7EA4799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hyperlink" Target="http://microsoft.com/msdn" TargetMode="External"/><Relationship Id="rId4" Type="http://schemas.openxmlformats.org/officeDocument/2006/relationships/hyperlink" Target="http://www.microsoft.com/teched"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pic>
        <p:nvPicPr>
          <p:cNvPr id="6" name="Picture 5" descr="TechEd Dev logo for title masterpng.png"/>
          <p:cNvPicPr>
            <a:picLocks noChangeAspect="1"/>
          </p:cNvPicPr>
          <p:nvPr userDrawn="1"/>
        </p:nvPicPr>
        <p:blipFill>
          <a:blip r:embed="rId3"/>
          <a:srcRect/>
          <a:stretch>
            <a:fillRect/>
          </a:stretch>
        </p:blipFill>
        <p:spPr bwMode="invGray">
          <a:xfrm>
            <a:off x="5943600" y="5181600"/>
            <a:ext cx="3200400" cy="1676400"/>
          </a:xfrm>
          <a:prstGeom prst="rect">
            <a:avLst/>
          </a:prstGeom>
        </p:spPr>
      </p:pic>
      <p:sp>
        <p:nvSpPr>
          <p:cNvPr id="8" name="Text Placeholder 7"/>
          <p:cNvSpPr>
            <a:spLocks noGrp="1"/>
          </p:cNvSpPr>
          <p:nvPr>
            <p:ph type="body" sz="quarter" idx="10" hasCustomPrompt="1"/>
          </p:nvPr>
        </p:nvSpPr>
        <p:spPr>
          <a:xfrm>
            <a:off x="730250" y="228600"/>
            <a:ext cx="3841750" cy="276999"/>
          </a:xfrm>
        </p:spPr>
        <p:txBody>
          <a:bodyPr/>
          <a:lstStyle>
            <a:lvl1pPr>
              <a:buFont typeface="Arial" pitchFamily="34" charset="0"/>
              <a:buNone/>
              <a:defRPr sz="2000"/>
            </a:lvl1pPr>
          </a:lstStyle>
          <a:p>
            <a:pPr lvl="0"/>
            <a:r>
              <a:rPr lang="en-US" dirty="0" smtClean="0"/>
              <a:t>Session Code: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Outlin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981624"/>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
        <p:nvSpPr>
          <p:cNvPr id="10" name="Text Box 4"/>
          <p:cNvSpPr txBox="1">
            <a:spLocks noChangeArrowheads="1"/>
          </p:cNvSpPr>
          <p:nvPr userDrawn="1"/>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dirty="0">
                <a:solidFill>
                  <a:srgbClr val="990033"/>
                </a:solidFill>
              </a:rPr>
              <a:t>Speaker instructions: </a:t>
            </a:r>
            <a:r>
              <a:rPr lang="en-US" sz="1600" dirty="0" smtClean="0">
                <a:solidFill>
                  <a:srgbClr val="000000"/>
                </a:solidFill>
              </a:rPr>
              <a:t>Complete this slide to assist your SME (subject matter expert) in evaluatin</a:t>
            </a:r>
            <a:r>
              <a:rPr lang="en-US" sz="1600" dirty="0">
                <a:solidFill>
                  <a:srgbClr val="000000"/>
                </a:solidFill>
              </a:rPr>
              <a:t>g </a:t>
            </a:r>
            <a:r>
              <a:rPr lang="en-US" sz="1600" dirty="0" smtClean="0">
                <a:solidFill>
                  <a:srgbClr val="000000"/>
                </a:solidFill>
              </a:rPr>
              <a:t>your </a:t>
            </a:r>
            <a:r>
              <a:rPr lang="en-US" sz="1600" dirty="0">
                <a:solidFill>
                  <a:srgbClr val="000000"/>
                </a:solidFill>
              </a:rPr>
              <a:t>presentation flow, topic coverage, demo integration and alignment of content to your session description and level. </a:t>
            </a:r>
          </a:p>
          <a:p>
            <a:pPr>
              <a:lnSpc>
                <a:spcPct val="90000"/>
              </a:lnSpc>
              <a:spcBef>
                <a:spcPct val="20000"/>
              </a:spcBef>
            </a:pPr>
            <a:endParaRPr lang="en-US" dirty="0">
              <a:solidFill>
                <a:srgbClr val="990033"/>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ources for Developers">
    <p:spTree>
      <p:nvGrpSpPr>
        <p:cNvPr id="1" name=""/>
        <p:cNvGrpSpPr/>
        <p:nvPr/>
      </p:nvGrpSpPr>
      <p:grpSpPr>
        <a:xfrm>
          <a:off x="0" y="0"/>
          <a:ext cx="0" cy="0"/>
          <a:chOff x="0" y="0"/>
          <a:chExt cx="0" cy="0"/>
        </a:xfrm>
      </p:grpSpPr>
      <p:sp>
        <p:nvSpPr>
          <p:cNvPr id="3" name="Rounded Rectangle 2"/>
          <p:cNvSpPr/>
          <p:nvPr userDrawn="1"/>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userDrawn="1"/>
        </p:nvSpPr>
        <p:spPr bwMode="auto">
          <a:xfrm>
            <a:off x="0"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descr="C:\Users\bmarb\AppData\Local\Temp\msohtmlclip1\01\clip_image001.png"/>
          <p:cNvPicPr>
            <a:picLocks noChangeAspect="1" noChangeArrowheads="1"/>
          </p:cNvPicPr>
          <p:nvPr userDrawn="1"/>
        </p:nvPicPr>
        <p:blipFill>
          <a:blip r:embed="rId2"/>
          <a:srcRect/>
          <a:stretch>
            <a:fillRect/>
          </a:stretch>
        </p:blipFill>
        <p:spPr bwMode="auto">
          <a:xfrm>
            <a:off x="4579144" y="2209800"/>
            <a:ext cx="4183856" cy="3213202"/>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grpSp>
        <p:nvGrpSpPr>
          <p:cNvPr id="6" name="Group 29"/>
          <p:cNvGrpSpPr/>
          <p:nvPr userDrawn="1"/>
        </p:nvGrpSpPr>
        <p:grpSpPr>
          <a:xfrm>
            <a:off x="228600" y="1247775"/>
            <a:ext cx="457200" cy="457200"/>
            <a:chOff x="0" y="1400175"/>
            <a:chExt cx="457200" cy="457200"/>
          </a:xfrm>
        </p:grpSpPr>
        <p:sp>
          <p:nvSpPr>
            <p:cNvPr id="7" name="Oval 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Oval 7"/>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Oval 8"/>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0" name="Group 33"/>
          <p:cNvGrpSpPr/>
          <p:nvPr userDrawn="1"/>
        </p:nvGrpSpPr>
        <p:grpSpPr>
          <a:xfrm>
            <a:off x="228600" y="3671887"/>
            <a:ext cx="457200" cy="457200"/>
            <a:chOff x="0" y="1400175"/>
            <a:chExt cx="457200" cy="457200"/>
          </a:xfrm>
        </p:grpSpPr>
        <p:sp>
          <p:nvSpPr>
            <p:cNvPr id="11" name="Oval 1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Oval 1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Oval 1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5" name="Oval 14"/>
          <p:cNvSpPr/>
          <p:nvPr userDrawn="1"/>
        </p:nvSpPr>
        <p:spPr bwMode="auto">
          <a:xfrm>
            <a:off x="95250"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6" name="Oval 15"/>
          <p:cNvSpPr/>
          <p:nvPr userDrawn="1"/>
        </p:nvSpPr>
        <p:spPr bwMode="auto">
          <a:xfrm>
            <a:off x="95250"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7" name="Picture 16" descr="msdn_1inch_rgb.png"/>
          <p:cNvPicPr>
            <a:picLocks noChangeAspect="1"/>
          </p:cNvPicPr>
          <p:nvPr userDrawn="1"/>
        </p:nvPicPr>
        <p:blipFill>
          <a:blip r:embed="rId3"/>
          <a:stretch>
            <a:fillRect/>
          </a:stretch>
        </p:blipFill>
        <p:spPr bwMode="invGray">
          <a:xfrm>
            <a:off x="838200" y="3505200"/>
            <a:ext cx="1857375" cy="942975"/>
          </a:xfrm>
          <a:prstGeom prst="rect">
            <a:avLst/>
          </a:prstGeom>
        </p:spPr>
      </p:pic>
      <p:sp>
        <p:nvSpPr>
          <p:cNvPr id="18" name="Rectangle 17"/>
          <p:cNvSpPr/>
          <p:nvPr userDrawn="1"/>
        </p:nvSpPr>
        <p:spPr>
          <a:xfrm>
            <a:off x="838200" y="2286000"/>
            <a:ext cx="4572000" cy="954107"/>
          </a:xfrm>
          <a:prstGeom prst="rect">
            <a:avLst/>
          </a:prstGeom>
        </p:spPr>
        <p:txBody>
          <a:bodyPr>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19" name="Rectangle 18"/>
          <p:cNvSpPr/>
          <p:nvPr userDrawn="1"/>
        </p:nvSpPr>
        <p:spPr>
          <a:xfrm>
            <a:off x="838200" y="4419600"/>
            <a:ext cx="4572000" cy="1046440"/>
          </a:xfrm>
          <a:prstGeom prst="rect">
            <a:avLst/>
          </a:prstGeom>
        </p:spPr>
        <p:txBody>
          <a:bodyPr>
            <a:spAutoFit/>
          </a:bodyPr>
          <a:lstStyle/>
          <a:p>
            <a:pPr>
              <a:spcBef>
                <a:spcPts val="600"/>
              </a:spcBef>
              <a:tabLst>
                <a:tab pos="1828800" algn="l"/>
              </a:tabLst>
            </a:pPr>
            <a:r>
              <a:rPr lang="en-US" sz="2000" dirty="0" smtClean="0">
                <a:hlinkClick r:id="rId5"/>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sz="2000" dirty="0" smtClean="0"/>
              <a:t>Developer’s Kit, Licenses, and MORE!</a:t>
            </a:r>
          </a:p>
        </p:txBody>
      </p:sp>
      <p:pic>
        <p:nvPicPr>
          <p:cNvPr id="20" name="Picture 19" descr="TechEd_online.png"/>
          <p:cNvPicPr>
            <a:picLocks noChangeAspect="1"/>
          </p:cNvPicPr>
          <p:nvPr userDrawn="1"/>
        </p:nvPicPr>
        <p:blipFill>
          <a:blip r:embed="rId6"/>
          <a:stretch>
            <a:fillRect/>
          </a:stretch>
        </p:blipFill>
        <p:spPr bwMode="invGray">
          <a:xfrm>
            <a:off x="914400" y="1209675"/>
            <a:ext cx="2409825" cy="1076325"/>
          </a:xfrm>
          <a:prstGeom prst="rect">
            <a:avLst/>
          </a:prstGeom>
        </p:spPr>
      </p:pic>
      <p:sp>
        <p:nvSpPr>
          <p:cNvPr id="22" name="Title 1"/>
          <p:cNvSpPr txBox="1">
            <a:spLocks/>
          </p:cNvSpPr>
          <p:nvPr userDrawn="1"/>
        </p:nvSpPr>
        <p:spPr>
          <a:xfrm>
            <a:off x="381000" y="228600"/>
            <a:ext cx="8375946" cy="664797"/>
          </a:xfrm>
          <a:prstGeom prst="rect">
            <a:avLst/>
          </a:prstGeom>
        </p:spPr>
        <p:txBody>
          <a:bodyPr vert="horz" wrap="square" lIns="0" tIns="0" rIns="0" bIns="0" rtlCol="0" anchor="t">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Resources for Developers</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10"/>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Resource 2</a:t>
            </a:r>
            <a:r>
              <a:rPr lang="en-US" dirty="0" smtClean="0">
                <a:solidFill>
                  <a:srgbClr val="FFFFFF"/>
                </a:solidFill>
                <a:effectLst>
                  <a:outerShdw blurRad="38100" dist="38100" dir="2700000" algn="tl">
                    <a:srgbClr val="000000">
                      <a:alpha val="43137"/>
                    </a:srgbClr>
                  </a:outerShdw>
                </a:effectLst>
              </a:rPr>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al Slide">
    <p:spTree>
      <p:nvGrpSpPr>
        <p:cNvPr id="1" name=""/>
        <p:cNvGrpSpPr/>
        <p:nvPr/>
      </p:nvGrpSpPr>
      <p:grpSpPr>
        <a:xfrm>
          <a:off x="0" y="0"/>
          <a:ext cx="0" cy="0"/>
          <a:chOff x="0" y="0"/>
          <a:chExt cx="0" cy="0"/>
        </a:xfrm>
      </p:grpSpPr>
      <p:sp>
        <p:nvSpPr>
          <p:cNvPr id="3" name="Round Same Side Corner Rectangle 2"/>
          <p:cNvSpPr/>
          <p:nvPr userDrawn="1"/>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 name="Freeform 3"/>
          <p:cNvSpPr/>
          <p:nvPr userDrawn="1"/>
        </p:nvSpPr>
        <p:spPr bwMode="auto">
          <a:xfrm>
            <a:off x="-1"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Freeform 4"/>
          <p:cNvSpPr/>
          <p:nvPr userDrawn="1"/>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 name="Picture 4" descr="C:\Users\bmarb\AppData\Local\Temp\msohtmlclip1\01\clip_image001.png"/>
          <p:cNvPicPr>
            <a:picLocks noChangeAspect="1" noChangeArrowheads="1"/>
          </p:cNvPicPr>
          <p:nvPr userDrawn="1"/>
        </p:nvPicPr>
        <p:blipFill>
          <a:blip r:embed="rId2" cstate="screen"/>
          <a:srcRect/>
          <a:stretch>
            <a:fillRect/>
          </a:stretch>
        </p:blipFill>
        <p:spPr bwMode="auto">
          <a:xfrm>
            <a:off x="3886201" y="1048657"/>
            <a:ext cx="3314177" cy="2304143"/>
          </a:xfrm>
          <a:prstGeom prst="rect">
            <a:avLst/>
          </a:prstGeom>
          <a:noFill/>
          <a:ln>
            <a:noFill/>
          </a:ln>
          <a:effectLst>
            <a:reflection blurRad="6350" stA="52000" endA="300" endPos="35000" dir="5400000" sy="-100000" algn="bl" rotWithShape="0"/>
          </a:effectLst>
          <a:scene3d>
            <a:camera prst="perspectiveHeroicExtremeLeftFacing" fov="3000000">
              <a:rot lat="643454" lon="234611" rev="21480000"/>
            </a:camera>
            <a:lightRig rig="threePt" dir="t"/>
          </a:scene3d>
        </p:spPr>
      </p:pic>
      <p:grpSp>
        <p:nvGrpSpPr>
          <p:cNvPr id="7" name="Group 16"/>
          <p:cNvGrpSpPr/>
          <p:nvPr userDrawn="1"/>
        </p:nvGrpSpPr>
        <p:grpSpPr>
          <a:xfrm>
            <a:off x="723900" y="600075"/>
            <a:ext cx="2170113" cy="4683411"/>
            <a:chOff x="723900" y="600075"/>
            <a:chExt cx="2170113" cy="4683411"/>
          </a:xfrm>
        </p:grpSpPr>
        <p:pic>
          <p:nvPicPr>
            <p:cNvPr id="8" name="Picture 7" descr="officeult.png"/>
            <p:cNvPicPr>
              <a:picLocks noChangeAspect="1"/>
            </p:cNvPicPr>
            <p:nvPr/>
          </p:nvPicPr>
          <p:blipFill>
            <a:blip r:embed="rId3" cstate="screen"/>
            <a:stretch>
              <a:fillRect/>
            </a:stretch>
          </p:blipFill>
          <p:spPr>
            <a:xfrm>
              <a:off x="834724" y="2674613"/>
              <a:ext cx="1621402" cy="2608873"/>
            </a:xfrm>
            <a:prstGeom prst="rect">
              <a:avLst/>
            </a:prstGeom>
          </p:spPr>
        </p:pic>
        <p:pic>
          <p:nvPicPr>
            <p:cNvPr id="9" name="Picture 4" descr="C:\Documents and Settings\Jessica Mans\Desktop\In progress\TechEd\Ult07EN_3DP.png"/>
            <p:cNvPicPr>
              <a:picLocks noChangeAspect="1" noChangeArrowheads="1"/>
            </p:cNvPicPr>
            <p:nvPr/>
          </p:nvPicPr>
          <p:blipFill>
            <a:blip r:embed="rId4" cstate="screen"/>
            <a:srcRect/>
            <a:stretch>
              <a:fillRect/>
            </a:stretch>
          </p:blipFill>
          <p:spPr bwMode="auto">
            <a:xfrm>
              <a:off x="723900" y="600075"/>
              <a:ext cx="2170113" cy="2392362"/>
            </a:xfrm>
            <a:prstGeom prst="rect">
              <a:avLst/>
            </a:prstGeom>
            <a:noFill/>
            <a:ln w="9525">
              <a:noFill/>
              <a:miter lim="800000"/>
              <a:headEnd/>
              <a:tailEnd/>
            </a:ln>
            <a:effectLst/>
          </p:spPr>
        </p:pic>
      </p:grpSp>
      <p:sp>
        <p:nvSpPr>
          <p:cNvPr id="10" name="Rounded Rectangle 9"/>
          <p:cNvSpPr/>
          <p:nvPr userDrawn="1"/>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evaluation on</a:t>
            </a:r>
          </a:p>
          <a:p>
            <a:pPr lvl="0" defTabSz="914099" fontAlgn="base">
              <a:spcBef>
                <a:spcPct val="0"/>
              </a:spcBef>
              <a:spcAft>
                <a:spcPct val="0"/>
              </a:spcAft>
              <a:defRPr/>
            </a:pP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enter to win!</a:t>
            </a:r>
          </a:p>
        </p:txBody>
      </p:sp>
      <p:sp>
        <p:nvSpPr>
          <p:cNvPr id="11" name="Wave 10"/>
          <p:cNvSpPr/>
          <p:nvPr userDrawn="1"/>
        </p:nvSpPr>
        <p:spPr bwMode="black">
          <a:xfrm>
            <a:off x="3505200" y="1676400"/>
            <a:ext cx="3505200" cy="1981200"/>
          </a:xfrm>
          <a:prstGeom prst="wave">
            <a:avLst>
              <a:gd name="adj1" fmla="val 15882"/>
              <a:gd name="adj2" fmla="val 9010"/>
            </a:avLst>
          </a:prstGeom>
          <a:gradFill flip="none" rotWithShape="1">
            <a:gsLst>
              <a:gs pos="0">
                <a:schemeClr val="accent5">
                  <a:alpha val="16000"/>
                </a:schemeClr>
              </a:gs>
              <a:gs pos="54000">
                <a:schemeClr val="accent5"/>
              </a:gs>
              <a:gs pos="100000">
                <a:schemeClr val="accent5">
                  <a:alpha val="0"/>
                </a:schemeClr>
              </a:gs>
            </a:gsLst>
            <a:lin ang="5400000" scaled="1"/>
            <a:tileRect/>
          </a:gradFill>
          <a:ln w="38100">
            <a:noFill/>
            <a:headEnd type="none" w="med" len="med"/>
            <a:tailEnd type="none" w="med" len="med"/>
          </a:ln>
          <a:effectLst>
            <a:softEdge rad="63500"/>
          </a:effectLst>
          <a:scene3d>
            <a:camera prst="orthographicFront">
              <a:rot lat="0" lon="0" rev="0"/>
            </a:camera>
            <a:lightRig rig="threePt" dir="t">
              <a:rot lat="0" lon="0" rev="900000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lstStyle/>
          <a:p>
            <a:pPr algn="ctr" defTabSz="914099" fontAlgn="base">
              <a:lnSpc>
                <a:spcPts val="2400"/>
              </a:lnSpc>
              <a:spcBef>
                <a:spcPct val="0"/>
              </a:spcBef>
              <a:spcAft>
                <a:spcPct val="0"/>
              </a:spcAft>
            </a:pPr>
            <a:r>
              <a:rPr lang="en-US" sz="3600" dirty="0" smtClean="0">
                <a:solidFill>
                  <a:srgbClr val="FFFFFF"/>
                </a:solidFill>
                <a:effectLst>
                  <a:outerShdw blurRad="38100" dist="38100" dir="2700000" algn="tl">
                    <a:srgbClr val="000000">
                      <a:alpha val="43137"/>
                    </a:srgbClr>
                  </a:outerShdw>
                </a:effectLst>
                <a:latin typeface="+mj-lt"/>
              </a:rPr>
              <a:t>1 Year </a:t>
            </a:r>
            <a:r>
              <a:rPr lang="en-US" sz="2800" dirty="0" smtClean="0">
                <a:solidFill>
                  <a:srgbClr val="FFFFFF"/>
                </a:solidFill>
                <a:effectLst>
                  <a:outerShdw blurRad="38100" dist="38100" dir="2700000" algn="tl">
                    <a:srgbClr val="000000">
                      <a:alpha val="43137"/>
                    </a:srgbClr>
                  </a:outerShdw>
                </a:effectLst>
                <a:latin typeface="+mj-lt"/>
              </a:rPr>
              <a:t>Subscription!</a:t>
            </a:r>
          </a:p>
        </p:txBody>
      </p:sp>
      <p:pic>
        <p:nvPicPr>
          <p:cNvPr id="12" name="Picture 11" descr="Zune white front.PNG"/>
          <p:cNvPicPr>
            <a:picLocks noChangeAspect="1"/>
          </p:cNvPicPr>
          <p:nvPr userDrawn="1"/>
        </p:nvPicPr>
        <p:blipFill>
          <a:blip r:embed="rId5" cstate="screen"/>
          <a:srcRect/>
          <a:stretch>
            <a:fillRect/>
          </a:stretch>
        </p:blipFill>
        <p:spPr>
          <a:xfrm>
            <a:off x="6553200" y="2667000"/>
            <a:ext cx="1563478" cy="3165089"/>
          </a:xfrm>
          <a:prstGeom prst="rect">
            <a:avLst/>
          </a:prstGeom>
          <a:noFill/>
          <a:ln>
            <a:noFill/>
          </a:ln>
          <a:effectLst/>
        </p:spPr>
      </p:pic>
      <p:pic>
        <p:nvPicPr>
          <p:cNvPr id="13" name="Picture 12" descr="msdn_1inch_rgb.png"/>
          <p:cNvPicPr>
            <a:picLocks noChangeAspect="1"/>
          </p:cNvPicPr>
          <p:nvPr userDrawn="1"/>
        </p:nvPicPr>
        <p:blipFill>
          <a:blip r:embed="rId6"/>
          <a:stretch>
            <a:fillRect/>
          </a:stretch>
        </p:blipFill>
        <p:spPr bwMode="invGray">
          <a:xfrm>
            <a:off x="4826000" y="3429000"/>
            <a:ext cx="1651000" cy="838200"/>
          </a:xfrm>
          <a:prstGeom prst="rect">
            <a:avLst/>
          </a:prstGeom>
        </p:spPr>
      </p:pic>
      <p:grpSp>
        <p:nvGrpSpPr>
          <p:cNvPr id="14" name="Group 17"/>
          <p:cNvGrpSpPr/>
          <p:nvPr userDrawn="1"/>
        </p:nvGrpSpPr>
        <p:grpSpPr>
          <a:xfrm>
            <a:off x="2009775" y="800100"/>
            <a:ext cx="2170113" cy="4685811"/>
            <a:chOff x="2009775" y="800100"/>
            <a:chExt cx="2170113" cy="4685811"/>
          </a:xfrm>
        </p:grpSpPr>
        <p:pic>
          <p:nvPicPr>
            <p:cNvPr id="15" name="Picture 14" descr="winvista.png"/>
            <p:cNvPicPr>
              <a:picLocks noChangeAspect="1"/>
            </p:cNvPicPr>
            <p:nvPr/>
          </p:nvPicPr>
          <p:blipFill>
            <a:blip r:embed="rId7" cstate="screen"/>
            <a:stretch>
              <a:fillRect/>
            </a:stretch>
          </p:blipFill>
          <p:spPr>
            <a:xfrm>
              <a:off x="2142049" y="2877038"/>
              <a:ext cx="1621402" cy="2608873"/>
            </a:xfrm>
            <a:prstGeom prst="rect">
              <a:avLst/>
            </a:prstGeom>
          </p:spPr>
        </p:pic>
        <p:pic>
          <p:nvPicPr>
            <p:cNvPr id="16" name="Picture 3" descr="C:\Documents and Settings\Jessica Mans\Desktop\In progress\TechEd\V_UltEN_3DP.png"/>
            <p:cNvPicPr>
              <a:picLocks noChangeAspect="1" noChangeArrowheads="1"/>
            </p:cNvPicPr>
            <p:nvPr/>
          </p:nvPicPr>
          <p:blipFill>
            <a:blip r:embed="rId8" cstate="screen"/>
            <a:srcRect/>
            <a:stretch>
              <a:fillRect/>
            </a:stretch>
          </p:blipFill>
          <p:spPr bwMode="auto">
            <a:xfrm>
              <a:off x="2009775" y="800100"/>
              <a:ext cx="2170113" cy="2392363"/>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0"/>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par>
                          <p:cTn id="30" fill="hold">
                            <p:stCondLst>
                              <p:cond delay="4000"/>
                            </p:stCondLst>
                            <p:childTnLst>
                              <p:par>
                                <p:cTn id="31" presetID="53"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p:bldP spid="10" grpId="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Hidden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E56867-95F3-412B-9BFF-6392F6AB7D7C}" type="datetimeFigureOut">
              <a:rPr lang="en-US" smtClean="0"/>
              <a:pPr/>
              <a:t>6/6/2008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4CEDDC2-C7A6-4A58-BC2B-C45E6B7A655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230188"/>
            <a:ext cx="8375074" cy="664797"/>
          </a:xfrm>
        </p:spPr>
        <p:txBody>
          <a:bodyPr/>
          <a:lst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1">
                        <a:lumMod val="40000"/>
                        <a:lumOff val="60000"/>
                      </a:schemeClr>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buFontTx/>
              <a:buBlip>
                <a:blip r:embed="rId3"/>
              </a:buBlip>
              <a:defRPr/>
            </a:lvl1pPr>
            <a:lvl2pPr>
              <a:lnSpc>
                <a:spcPct val="90000"/>
              </a:lnSpc>
              <a:buFontTx/>
              <a:buBlip>
                <a:blip r:embed="rId4"/>
              </a:buBlip>
              <a:defRPr/>
            </a:lvl2pPr>
            <a:lvl3pPr>
              <a:lnSpc>
                <a:spcPct val="90000"/>
              </a:lnSpc>
              <a:buFontTx/>
              <a:buBlip>
                <a:blip r:embed="rId4"/>
              </a:buBlip>
              <a:defRPr/>
            </a:lvl3pPr>
            <a:lvl4pPr>
              <a:lnSpc>
                <a:spcPct val="90000"/>
              </a:lnSpc>
              <a:buFontTx/>
              <a:buBlip>
                <a:blip r:embed="rId4"/>
              </a:buBlip>
              <a:defRPr/>
            </a:lvl4pPr>
            <a:lvl5pPr>
              <a:lnSpc>
                <a:spcPct val="90000"/>
              </a:lnSpc>
              <a:buFontTx/>
              <a:buBlip>
                <a:blip r:embed="rId4"/>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6" name="Picture 5"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pic>
        <p:nvPicPr>
          <p:cNvPr id="8" name="Picture 7" descr="ContentForgroundOrang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 name="Picture 3"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Orang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ontentForgroundOrange.png"/>
          <p:cNvPicPr>
            <a:picLocks noChangeAspect="1"/>
          </p:cNvPicPr>
          <p:nvPr/>
        </p:nvPicPr>
        <p:blipFill>
          <a:blip r:embed="rId21"/>
          <a:stretch>
            <a:fillRect/>
          </a:stretch>
        </p:blipFill>
        <p:spPr>
          <a:xfrm>
            <a:off x="0" y="0"/>
            <a:ext cx="9144000" cy="6858000"/>
          </a:xfrm>
          <a:prstGeom prst="rect">
            <a:avLst/>
          </a:prstGeom>
        </p:spPr>
      </p:pic>
      <p:pic>
        <p:nvPicPr>
          <p:cNvPr id="5" name="Picture 4" descr="ContentForgroundOrange.png"/>
          <p:cNvPicPr>
            <a:picLocks noChangeAspect="1"/>
          </p:cNvPicPr>
          <p:nvPr/>
        </p:nvPicPr>
        <p:blipFill>
          <a:blip r:embed="rId21"/>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56" r:id="rId10"/>
    <p:sldLayoutId id="2147483755" r:id="rId11"/>
    <p:sldLayoutId id="2147483754" r:id="rId12"/>
    <p:sldLayoutId id="2147483753" r:id="rId13"/>
    <p:sldLayoutId id="2147483752" r:id="rId14"/>
    <p:sldLayoutId id="2147483751" r:id="rId15"/>
    <p:sldLayoutId id="2147483749" r:id="rId16"/>
    <p:sldLayoutId id="2147483750" r:id="rId17"/>
    <p:sldLayoutId id="2147483757" r:id="rId18"/>
    <p:sldLayoutId id="2147483758" r:id="rId19"/>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2"/>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2"/>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2"/>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2"/>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2"/>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hyperlink" Target="morestuf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robotstxt.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msdn2.microsoft.com/en-us/library/exc57y7e.aspx" TargetMode="External"/><Relationship Id="rId2" Type="http://schemas.openxmlformats.org/officeDocument/2006/relationships/hyperlink" Target="http://validator.w3.org/" TargetMode="External"/><Relationship Id="rId1" Type="http://schemas.openxmlformats.org/officeDocument/2006/relationships/slideLayout" Target="../slideLayouts/slideLayout3.xml"/><Relationship Id="rId4" Type="http://schemas.openxmlformats.org/officeDocument/2006/relationships/hyperlink" Target="http://msdn.microsoft.com/msdnmag/issues/07/04/ASPNET2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hyperlink" Target="http://www.nikhilk.net/AjaxSEO.aspx" TargetMode="External"/><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22.xml"/><Relationship Id="rId7" Type="http://schemas.openxmlformats.org/officeDocument/2006/relationships/image" Target="../media/image60.png"/><Relationship Id="rId2" Type="http://schemas.openxmlformats.org/officeDocument/2006/relationships/slideLayout" Target="../slideLayouts/slideLayout19.xml"/><Relationship Id="rId1" Type="http://schemas.openxmlformats.org/officeDocument/2006/relationships/themeOverride" Target="../theme/themeOverride1.xml"/><Relationship Id="rId6" Type="http://schemas.openxmlformats.org/officeDocument/2006/relationships/hyperlink" Target="http://store1.com/Apple-160-iPod-classic-Black/dp/B000JO1IPI/" TargetMode="External"/><Relationship Id="rId5" Type="http://schemas.openxmlformats.org/officeDocument/2006/relationships/hyperlink" Target="http://store2.com/Microsoft_Zune_80_G2_Black/dp/B000J01IPI" TargetMode="External"/><Relationship Id="rId4" Type="http://schemas.openxmlformats.org/officeDocument/2006/relationships/hyperlink" Target="http://store3.com/product.aspx?id=MB147L&amp;SessionId=2344&amp;RegionCode=en-US&amp;format=rich&amp;cat=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w3.org/Protocols/rfc2616/rfc2616-sec10.html"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hyperlink" Target="http://siteexplorer.search.yahoo.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mattcutts.com/blog/seo-advice-url-canonicalizatio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www.mysite.com/default.aspx" TargetMode="External"/><Relationship Id="rId5" Type="http://schemas.openxmlformats.org/officeDocument/2006/relationships/hyperlink" Target="mysite.com" TargetMode="External"/><Relationship Id="rId4" Type="http://schemas.openxmlformats.org/officeDocument/2006/relationships/hyperlink" Target="http://www.mysite.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uberasp.net/ArticlePrint.aspx?id=49" TargetMode="External"/><Relationship Id="rId7" Type="http://schemas.openxmlformats.org/officeDocument/2006/relationships/hyperlink" Target="http://www.mcanerin.com/EN/articles/301-redirect-IIS.asp"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www.webconfs.com/how-to-redirect-a-webpage.php" TargetMode="External"/><Relationship Id="rId5" Type="http://schemas.openxmlformats.org/officeDocument/2006/relationships/hyperlink" Target="http://www.colincochrane.com/post/2008/01/ASP-NET-Custom-Errors-Preventing-302-Redirects-To-Custom-Error-Pages.aspx" TargetMode="External"/><Relationship Id="rId4" Type="http://schemas.openxmlformats.org/officeDocument/2006/relationships/hyperlink" Target="http://todotnet.com/archive/0001/01/01/7472.aspx"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siteexplorer.search.yahoo.com/" TargetMode="External"/><Relationship Id="rId3" Type="http://schemas.openxmlformats.org/officeDocument/2006/relationships/hyperlink" Target="https://addons.mozilla.org/en-US/firefox/addon/60" TargetMode="External"/><Relationship Id="rId7" Type="http://schemas.openxmlformats.org/officeDocument/2006/relationships/hyperlink" Target="http://tools.seobook.com/firefox/rank-checker/" TargetMode="External"/><Relationship Id="rId2" Type="http://schemas.openxmlformats.org/officeDocument/2006/relationships/hyperlink" Target="https://addons.mozilla.org/en-US/firefox/addon/1843" TargetMode="External"/><Relationship Id="rId1" Type="http://schemas.openxmlformats.org/officeDocument/2006/relationships/slideLayout" Target="../slideLayouts/slideLayout3.xml"/><Relationship Id="rId6" Type="http://schemas.openxmlformats.org/officeDocument/2006/relationships/hyperlink" Target="https://addons.mozilla.org/en-US/firefox/addon/249" TargetMode="External"/><Relationship Id="rId5" Type="http://schemas.openxmlformats.org/officeDocument/2006/relationships/hyperlink" Target="https://addons.mozilla.org/en-US/firefox/addon/3829" TargetMode="External"/><Relationship Id="rId10" Type="http://schemas.openxmlformats.org/officeDocument/2006/relationships/hyperlink" Target="http://www.vanessafoxnude.com/2008/04/02/diagnosing-site-infrastructure-issues-the-big-list-of-the-best-firefox-plugins/" TargetMode="External"/><Relationship Id="rId4" Type="http://schemas.openxmlformats.org/officeDocument/2006/relationships/hyperlink" Target="https://addons.mozilla.org/en-US/firefox/addon/59" TargetMode="External"/><Relationship Id="rId9" Type="http://schemas.openxmlformats.org/officeDocument/2006/relationships/hyperlink" Target="http://advertising.microsoft.com/advertising/adcenter_addi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19.xml"/><Relationship Id="rId1" Type="http://schemas.openxmlformats.org/officeDocument/2006/relationships/themeOverride" Target="../theme/themeOverr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19.xml"/><Relationship Id="rId1" Type="http://schemas.openxmlformats.org/officeDocument/2006/relationships/themeOverride" Target="../theme/themeOverride3.xml"/><Relationship Id="rId5" Type="http://schemas.openxmlformats.org/officeDocument/2006/relationships/image" Target="../media/image72.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4.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19.xml"/><Relationship Id="rId1" Type="http://schemas.openxmlformats.org/officeDocument/2006/relationships/themeOverride" Target="../theme/themeOverride5.xml"/><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9.xml"/><Relationship Id="rId1" Type="http://schemas.openxmlformats.org/officeDocument/2006/relationships/themeOverride" Target="../theme/themeOverride6.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19.xml"/><Relationship Id="rId1" Type="http://schemas.openxmlformats.org/officeDocument/2006/relationships/themeOverride" Target="../theme/themeOverride7.xml"/><Relationship Id="rId4" Type="http://schemas.openxmlformats.org/officeDocument/2006/relationships/image" Target="../media/image77.png"/></Relationships>
</file>

<file path=ppt/slides/_rels/slide51.xml.rels><?xml version="1.0" encoding="UTF-8" standalone="yes"?>
<Relationships xmlns="http://schemas.openxmlformats.org/package/2006/relationships"><Relationship Id="rId2" Type="http://schemas.openxmlformats.org/officeDocument/2006/relationships/hyperlink" Target="http://webmaster.live.com/"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mcanerin.com/EN/articles/301-redirect-IIS.asp"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hyperlink" Target="http://www.sitepoint.com/" TargetMode="External"/><Relationship Id="rId3" Type="http://schemas.openxmlformats.org/officeDocument/2006/relationships/image" Target="../media/image24.png"/><Relationship Id="rId7" Type="http://schemas.openxmlformats.org/officeDocument/2006/relationships/hyperlink" Target="http://www.seomoz.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aslistapart.org/"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828800"/>
            <a:ext cx="8229600" cy="3841052"/>
          </a:xfrm>
        </p:spPr>
        <p:txBody>
          <a:bodyPr/>
          <a:lstStyle/>
          <a:p>
            <a:pPr>
              <a:spcAft>
                <a:spcPts val="2400"/>
              </a:spcAft>
            </a:pPr>
            <a:r>
              <a:rPr lang="en-US" dirty="0" smtClean="0"/>
              <a:t>How search engines work</a:t>
            </a:r>
          </a:p>
          <a:p>
            <a:pPr>
              <a:spcAft>
                <a:spcPts val="2400"/>
              </a:spcAft>
            </a:pPr>
            <a:r>
              <a:rPr lang="en-US" dirty="0" smtClean="0"/>
              <a:t>Building pages</a:t>
            </a:r>
          </a:p>
          <a:p>
            <a:pPr>
              <a:spcAft>
                <a:spcPts val="2400"/>
              </a:spcAft>
            </a:pPr>
            <a:r>
              <a:rPr lang="en-US" dirty="0" smtClean="0"/>
              <a:t>Architecting navigation</a:t>
            </a:r>
          </a:p>
          <a:p>
            <a:pPr>
              <a:spcAft>
                <a:spcPts val="2400"/>
              </a:spcAft>
            </a:pPr>
            <a:r>
              <a:rPr lang="en-US" dirty="0" smtClean="0"/>
              <a:t>How to diagnose SEO issues</a:t>
            </a:r>
          </a:p>
          <a:p>
            <a:pPr>
              <a:spcAft>
                <a:spcPts val="2400"/>
              </a:spcAft>
            </a:pPr>
            <a:r>
              <a:rPr lang="en-US" dirty="0" smtClean="0"/>
              <a:t>Site Review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6000" y="1524000"/>
            <a:ext cx="6553200" cy="5257800"/>
          </a:xfrm>
          <a:prstGeom prst="rect">
            <a:avLst/>
          </a:prstGeom>
          <a:solidFill>
            <a:srgbClr val="F6C9A8">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How Search Works</a:t>
            </a:r>
            <a:endParaRPr lang="en-US" dirty="0"/>
          </a:p>
        </p:txBody>
      </p:sp>
      <p:sp>
        <p:nvSpPr>
          <p:cNvPr id="3" name="Oval 2"/>
          <p:cNvSpPr/>
          <p:nvPr/>
        </p:nvSpPr>
        <p:spPr>
          <a:xfrm>
            <a:off x="278172" y="1553380"/>
            <a:ext cx="1726898" cy="1002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1. Crawling</a:t>
            </a:r>
            <a:endParaRPr lang="en-US" dirty="0">
              <a:effectLst>
                <a:outerShdw blurRad="38100" dist="38100" dir="2700000" algn="tl">
                  <a:srgbClr val="000000">
                    <a:alpha val="43137"/>
                  </a:srgbClr>
                </a:outerShdw>
              </a:effectLst>
            </a:endParaRPr>
          </a:p>
        </p:txBody>
      </p:sp>
      <p:sp>
        <p:nvSpPr>
          <p:cNvPr id="4" name="Oval 3"/>
          <p:cNvSpPr/>
          <p:nvPr/>
        </p:nvSpPr>
        <p:spPr>
          <a:xfrm>
            <a:off x="132201" y="5348692"/>
            <a:ext cx="1916935" cy="12944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Ranking</a:t>
            </a:r>
            <a:endParaRPr lang="en-US" dirty="0"/>
          </a:p>
        </p:txBody>
      </p:sp>
      <p:sp>
        <p:nvSpPr>
          <p:cNvPr id="5" name="Can 4"/>
          <p:cNvSpPr/>
          <p:nvPr/>
        </p:nvSpPr>
        <p:spPr>
          <a:xfrm>
            <a:off x="475558" y="3519893"/>
            <a:ext cx="1295400" cy="11430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50000"/>
                  </a:schemeClr>
                </a:solidFill>
              </a:rPr>
              <a:t>Index</a:t>
            </a:r>
            <a:endParaRPr lang="en-US" dirty="0">
              <a:solidFill>
                <a:schemeClr val="tx1">
                  <a:lumMod val="50000"/>
                </a:schemeClr>
              </a:solidFill>
            </a:endParaRPr>
          </a:p>
        </p:txBody>
      </p:sp>
      <p:sp>
        <p:nvSpPr>
          <p:cNvPr id="15" name="Curved Right Arrow 14"/>
          <p:cNvSpPr/>
          <p:nvPr/>
        </p:nvSpPr>
        <p:spPr>
          <a:xfrm>
            <a:off x="780358" y="4739093"/>
            <a:ext cx="304800" cy="533400"/>
          </a:xfrm>
          <a:prstGeom prst="curvedRightArrow">
            <a:avLst>
              <a:gd name="adj1" fmla="val 11809"/>
              <a:gd name="adj2" fmla="val 42182"/>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10800000">
            <a:off x="1237558" y="4739093"/>
            <a:ext cx="304800" cy="533400"/>
          </a:xfrm>
          <a:prstGeom prst="curvedRightArrow">
            <a:avLst>
              <a:gd name="adj1" fmla="val 11809"/>
              <a:gd name="adj2" fmla="val 42182"/>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wn Arrow 16"/>
          <p:cNvSpPr/>
          <p:nvPr/>
        </p:nvSpPr>
        <p:spPr>
          <a:xfrm>
            <a:off x="1008958" y="2757893"/>
            <a:ext cx="228600" cy="6096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532961" y="1600201"/>
            <a:ext cx="1450462"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3. Searching</a:t>
            </a:r>
            <a:endParaRPr lang="en-US" sz="2000" dirty="0">
              <a:effectLst>
                <a:outerShdw blurRad="38100" dist="38100" dir="2700000" algn="tl">
                  <a:srgbClr val="000000">
                    <a:alpha val="43137"/>
                  </a:srgbClr>
                </a:outerShdw>
              </a:effectLst>
            </a:endParaRPr>
          </a:p>
        </p:txBody>
      </p:sp>
      <p:pic>
        <p:nvPicPr>
          <p:cNvPr id="26" name="Picture 2"/>
          <p:cNvPicPr>
            <a:picLocks noChangeAspect="1" noChangeArrowheads="1"/>
          </p:cNvPicPr>
          <p:nvPr/>
        </p:nvPicPr>
        <p:blipFill>
          <a:blip r:embed="rId3"/>
          <a:srcRect/>
          <a:stretch>
            <a:fillRect/>
          </a:stretch>
        </p:blipFill>
        <p:spPr bwMode="auto">
          <a:xfrm>
            <a:off x="2566929" y="2078287"/>
            <a:ext cx="6035989" cy="433353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Crawling</a:t>
            </a:r>
            <a:endParaRPr lang="en-US" dirty="0"/>
          </a:p>
        </p:txBody>
      </p:sp>
      <p:pic>
        <p:nvPicPr>
          <p:cNvPr id="1026" name="Picture 2"/>
          <p:cNvPicPr>
            <a:picLocks noChangeAspect="1" noChangeArrowheads="1"/>
          </p:cNvPicPr>
          <p:nvPr/>
        </p:nvPicPr>
        <p:blipFill>
          <a:blip r:embed="rId3"/>
          <a:srcRect/>
          <a:stretch>
            <a:fillRect/>
          </a:stretch>
        </p:blipFill>
        <p:spPr bwMode="auto">
          <a:xfrm>
            <a:off x="4038600" y="1197021"/>
            <a:ext cx="4953000" cy="3152784"/>
          </a:xfrm>
          <a:prstGeom prst="rect">
            <a:avLst/>
          </a:prstGeom>
          <a:noFill/>
          <a:ln w="6350">
            <a:solidFill>
              <a:schemeClr val="bg1"/>
            </a:solid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629025" y="2187621"/>
            <a:ext cx="5210175" cy="3603579"/>
          </a:xfrm>
          <a:prstGeom prst="rect">
            <a:avLst/>
          </a:prstGeom>
          <a:noFill/>
          <a:ln w="6350">
            <a:solidFill>
              <a:schemeClr val="bg1"/>
            </a:solidFill>
            <a:miter lim="800000"/>
            <a:headEnd/>
            <a:tailEnd/>
          </a:ln>
          <a:effectLst/>
        </p:spPr>
      </p:pic>
      <p:sp>
        <p:nvSpPr>
          <p:cNvPr id="17" name="TextBox 16"/>
          <p:cNvSpPr txBox="1"/>
          <p:nvPr/>
        </p:nvSpPr>
        <p:spPr>
          <a:xfrm>
            <a:off x="76200" y="2057400"/>
            <a:ext cx="2667000" cy="369332"/>
          </a:xfrm>
          <a:prstGeom prst="rect">
            <a:avLst/>
          </a:prstGeom>
          <a:noFill/>
        </p:spPr>
        <p:txBody>
          <a:bodyPr wrap="square" rtlCol="0">
            <a:spAutoFit/>
          </a:bodyPr>
          <a:lstStyle/>
          <a:p>
            <a:r>
              <a:rPr lang="en-US" b="1" dirty="0" smtClean="0"/>
              <a:t>Search Engine Thinks:</a:t>
            </a:r>
            <a:endParaRPr lang="en-US" b="1" dirty="0"/>
          </a:p>
        </p:txBody>
      </p:sp>
      <p:pic>
        <p:nvPicPr>
          <p:cNvPr id="1034" name="Picture 10"/>
          <p:cNvPicPr>
            <a:picLocks noChangeAspect="1" noChangeArrowheads="1"/>
          </p:cNvPicPr>
          <p:nvPr/>
        </p:nvPicPr>
        <p:blipFill>
          <a:blip r:embed="rId5"/>
          <a:srcRect/>
          <a:stretch>
            <a:fillRect/>
          </a:stretch>
        </p:blipFill>
        <p:spPr bwMode="auto">
          <a:xfrm>
            <a:off x="3886200" y="2743200"/>
            <a:ext cx="4310062" cy="3500324"/>
          </a:xfrm>
          <a:prstGeom prst="rect">
            <a:avLst/>
          </a:prstGeom>
          <a:noFill/>
          <a:ln w="6350">
            <a:solidFill>
              <a:schemeClr val="bg1"/>
            </a:solidFill>
            <a:miter lim="800000"/>
            <a:headEnd/>
            <a:tailEnd/>
          </a:ln>
          <a:effectLst/>
        </p:spPr>
      </p:pic>
      <p:grpSp>
        <p:nvGrpSpPr>
          <p:cNvPr id="3" name="Group 14"/>
          <p:cNvGrpSpPr/>
          <p:nvPr/>
        </p:nvGrpSpPr>
        <p:grpSpPr>
          <a:xfrm>
            <a:off x="3505200" y="3429000"/>
            <a:ext cx="5257800" cy="3124200"/>
            <a:chOff x="1981200" y="3048000"/>
            <a:chExt cx="5257800" cy="3124200"/>
          </a:xfrm>
          <a:solidFill>
            <a:schemeClr val="tx1"/>
          </a:solidFill>
        </p:grpSpPr>
        <p:sp>
          <p:nvSpPr>
            <p:cNvPr id="6" name="Rectangle 5"/>
            <p:cNvSpPr/>
            <p:nvPr/>
          </p:nvSpPr>
          <p:spPr>
            <a:xfrm>
              <a:off x="1981200" y="3048000"/>
              <a:ext cx="5257800" cy="3124200"/>
            </a:xfrm>
            <a:prstGeom prst="rect">
              <a:avLst/>
            </a:prstGeom>
            <a:grpFill/>
            <a:ln w="6350">
              <a:solidFill>
                <a:schemeClr val="bg1"/>
              </a:solidFill>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3135868"/>
              <a:ext cx="2209800" cy="369332"/>
            </a:xfrm>
            <a:prstGeom prst="rect">
              <a:avLst/>
            </a:prstGeom>
            <a:grpFill/>
            <a:ln w="6350">
              <a:solidFill>
                <a:schemeClr val="bg1"/>
              </a:solidFill>
            </a:ln>
          </p:spPr>
          <p:txBody>
            <a:bodyPr wrap="square" rtlCol="0">
              <a:spAutoFit/>
            </a:bodyPr>
            <a:lstStyle/>
            <a:p>
              <a:pPr algn="ctr"/>
              <a:r>
                <a:rPr lang="en-US" b="1" dirty="0" smtClean="0">
                  <a:solidFill>
                    <a:sysClr val="windowText" lastClr="000000"/>
                  </a:solidFill>
                </a:rPr>
                <a:t>Store the Page</a:t>
              </a:r>
              <a:endParaRPr lang="en-US" b="1" dirty="0">
                <a:solidFill>
                  <a:sysClr val="windowText" lastClr="000000"/>
                </a:solidFill>
              </a:endParaRPr>
            </a:p>
          </p:txBody>
        </p:sp>
        <p:pic>
          <p:nvPicPr>
            <p:cNvPr id="1028" name="Picture 4"/>
            <p:cNvPicPr>
              <a:picLocks noChangeAspect="1" noChangeArrowheads="1"/>
            </p:cNvPicPr>
            <p:nvPr/>
          </p:nvPicPr>
          <p:blipFill>
            <a:blip r:embed="rId6" cstate="print"/>
            <a:srcRect/>
            <a:stretch>
              <a:fillRect/>
            </a:stretch>
          </p:blipFill>
          <p:spPr bwMode="auto">
            <a:xfrm>
              <a:off x="6400800" y="3962400"/>
              <a:ext cx="581025" cy="586778"/>
            </a:xfrm>
            <a:prstGeom prst="rect">
              <a:avLst/>
            </a:prstGeom>
            <a:grpFill/>
            <a:ln w="6350">
              <a:solidFill>
                <a:schemeClr val="bg1"/>
              </a:solid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5698368" y="4038600"/>
              <a:ext cx="397632" cy="385762"/>
            </a:xfrm>
            <a:prstGeom prst="rect">
              <a:avLst/>
            </a:prstGeom>
            <a:grpFill/>
            <a:ln w="6350">
              <a:solidFill>
                <a:schemeClr val="bg1"/>
              </a:solid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5662447" y="4800600"/>
              <a:ext cx="1347953" cy="347662"/>
            </a:xfrm>
            <a:prstGeom prst="rect">
              <a:avLst/>
            </a:prstGeom>
            <a:grpFill/>
            <a:ln w="6350">
              <a:solidFill>
                <a:schemeClr val="bg1"/>
              </a:solidFill>
              <a:miter lim="800000"/>
              <a:headEnd/>
              <a:tailEnd/>
            </a:ln>
            <a:effectLst/>
          </p:spPr>
        </p:pic>
        <p:pic>
          <p:nvPicPr>
            <p:cNvPr id="1031" name="Picture 7"/>
            <p:cNvPicPr>
              <a:picLocks noChangeAspect="1" noChangeArrowheads="1"/>
            </p:cNvPicPr>
            <p:nvPr/>
          </p:nvPicPr>
          <p:blipFill>
            <a:blip r:embed="rId9"/>
            <a:srcRect/>
            <a:stretch>
              <a:fillRect/>
            </a:stretch>
          </p:blipFill>
          <p:spPr bwMode="auto">
            <a:xfrm>
              <a:off x="5486400" y="5486400"/>
              <a:ext cx="1600200" cy="233481"/>
            </a:xfrm>
            <a:prstGeom prst="rect">
              <a:avLst/>
            </a:prstGeom>
            <a:grpFill/>
            <a:ln w="6350">
              <a:solidFill>
                <a:schemeClr val="bg1"/>
              </a:solidFill>
              <a:miter lim="800000"/>
              <a:headEnd/>
              <a:tailEnd/>
            </a:ln>
            <a:effectLst/>
          </p:spPr>
        </p:pic>
        <p:pic>
          <p:nvPicPr>
            <p:cNvPr id="1033" name="Picture 9"/>
            <p:cNvPicPr>
              <a:picLocks noChangeAspect="1" noChangeArrowheads="1"/>
            </p:cNvPicPr>
            <p:nvPr/>
          </p:nvPicPr>
          <p:blipFill>
            <a:blip r:embed="rId10"/>
            <a:srcRect/>
            <a:stretch>
              <a:fillRect/>
            </a:stretch>
          </p:blipFill>
          <p:spPr bwMode="auto">
            <a:xfrm>
              <a:off x="2133600" y="3886200"/>
              <a:ext cx="3182400" cy="1981200"/>
            </a:xfrm>
            <a:prstGeom prst="rect">
              <a:avLst/>
            </a:prstGeom>
            <a:grpFill/>
            <a:ln w="6350">
              <a:solidFill>
                <a:schemeClr val="bg1"/>
              </a:solidFill>
              <a:miter lim="800000"/>
              <a:headEnd/>
              <a:tailEnd/>
            </a:ln>
            <a:effectLst/>
          </p:spPr>
        </p:pic>
      </p:grpSp>
      <p:sp>
        <p:nvSpPr>
          <p:cNvPr id="20" name="TextBox 19"/>
          <p:cNvSpPr txBox="1"/>
          <p:nvPr/>
        </p:nvSpPr>
        <p:spPr>
          <a:xfrm>
            <a:off x="152400" y="2438400"/>
            <a:ext cx="3352800" cy="1754326"/>
          </a:xfrm>
          <a:prstGeom prst="rect">
            <a:avLst/>
          </a:prstGeom>
          <a:solidFill>
            <a:schemeClr val="bg1"/>
          </a:solidFill>
        </p:spPr>
        <p:txBody>
          <a:bodyPr wrap="square" rtlCol="0">
            <a:spAutoFit/>
          </a:bodyPr>
          <a:lstStyle/>
          <a:p>
            <a:pPr>
              <a:buFont typeface="Arial" pitchFamily="34" charset="0"/>
              <a:buChar char="•"/>
            </a:pPr>
            <a:r>
              <a:rPr lang="en-US" dirty="0" smtClean="0"/>
              <a:t> Hey, nice </a:t>
            </a:r>
            <a:r>
              <a:rPr lang="en-US" dirty="0" err="1" smtClean="0"/>
              <a:t>lookin</a:t>
            </a:r>
            <a:r>
              <a:rPr lang="en-US" dirty="0" smtClean="0"/>
              <a:t>’ site!</a:t>
            </a:r>
          </a:p>
          <a:p>
            <a:pPr>
              <a:buFont typeface="Arial" pitchFamily="34" charset="0"/>
              <a:buChar char="•"/>
            </a:pPr>
            <a:r>
              <a:rPr lang="en-US" dirty="0" smtClean="0"/>
              <a:t> When was the last time I got this page?</a:t>
            </a:r>
          </a:p>
          <a:p>
            <a:pPr>
              <a:buFont typeface="Arial" pitchFamily="34" charset="0"/>
              <a:buChar char="•"/>
            </a:pPr>
            <a:r>
              <a:rPr lang="en-US" dirty="0" smtClean="0"/>
              <a:t> When was the last time the page updated?</a:t>
            </a:r>
          </a:p>
          <a:p>
            <a:pPr lvl="1">
              <a:buFont typeface="Arial" pitchFamily="34" charset="0"/>
              <a:buChar char="•"/>
            </a:pPr>
            <a:endParaRPr lang="en-US" dirty="0"/>
          </a:p>
        </p:txBody>
      </p:sp>
      <p:sp>
        <p:nvSpPr>
          <p:cNvPr id="18" name="TextBox 17"/>
          <p:cNvSpPr txBox="1"/>
          <p:nvPr/>
        </p:nvSpPr>
        <p:spPr>
          <a:xfrm>
            <a:off x="152400" y="2762071"/>
            <a:ext cx="3352800" cy="1200329"/>
          </a:xfrm>
          <a:prstGeom prst="rect">
            <a:avLst/>
          </a:prstGeom>
          <a:solidFill>
            <a:schemeClr val="bg1"/>
          </a:solidFill>
        </p:spPr>
        <p:txBody>
          <a:bodyPr wrap="square" rtlCol="0">
            <a:spAutoFit/>
          </a:bodyPr>
          <a:lstStyle/>
          <a:p>
            <a:pPr>
              <a:buFont typeface="Arial" pitchFamily="34" charset="0"/>
              <a:buChar char="•"/>
            </a:pPr>
            <a:r>
              <a:rPr lang="en-US" dirty="0" smtClean="0"/>
              <a:t> Can I download this page?</a:t>
            </a:r>
          </a:p>
          <a:p>
            <a:pPr lvl="1">
              <a:buFont typeface="Arial" pitchFamily="34" charset="0"/>
              <a:buChar char="•"/>
            </a:pPr>
            <a:r>
              <a:rPr lang="en-US" dirty="0" smtClean="0"/>
              <a:t> Robots Exclusion Protocol</a:t>
            </a:r>
          </a:p>
          <a:p>
            <a:pPr lvl="1">
              <a:buFont typeface="Arial" pitchFamily="34" charset="0"/>
              <a:buChar char="•"/>
            </a:pPr>
            <a:r>
              <a:rPr lang="en-US" dirty="0" smtClean="0"/>
              <a:t> Network/ Server Error</a:t>
            </a:r>
          </a:p>
          <a:p>
            <a:pPr lvl="1">
              <a:buFont typeface="Arial" pitchFamily="34" charset="0"/>
              <a:buChar char="•"/>
            </a:pPr>
            <a:endParaRPr lang="en-US" dirty="0"/>
          </a:p>
        </p:txBody>
      </p:sp>
      <p:sp>
        <p:nvSpPr>
          <p:cNvPr id="21" name="TextBox 20"/>
          <p:cNvSpPr txBox="1"/>
          <p:nvPr/>
        </p:nvSpPr>
        <p:spPr>
          <a:xfrm>
            <a:off x="152400" y="3081278"/>
            <a:ext cx="3352800" cy="2862322"/>
          </a:xfrm>
          <a:prstGeom prst="rect">
            <a:avLst/>
          </a:prstGeom>
          <a:solidFill>
            <a:schemeClr val="bg1"/>
          </a:solidFill>
        </p:spPr>
        <p:txBody>
          <a:bodyPr wrap="square" rtlCol="0">
            <a:spAutoFit/>
          </a:bodyPr>
          <a:lstStyle/>
          <a:p>
            <a:pPr>
              <a:buFont typeface="Arial" pitchFamily="34" charset="0"/>
              <a:buChar char="•"/>
            </a:pPr>
            <a:r>
              <a:rPr lang="en-US" dirty="0" smtClean="0"/>
              <a:t> Can I Process the page?</a:t>
            </a:r>
          </a:p>
          <a:p>
            <a:pPr>
              <a:buFont typeface="Arial" pitchFamily="34" charset="0"/>
              <a:buChar char="•"/>
            </a:pPr>
            <a:r>
              <a:rPr lang="en-US" dirty="0" smtClean="0"/>
              <a:t> What is the page about?</a:t>
            </a:r>
          </a:p>
          <a:p>
            <a:pPr>
              <a:buFont typeface="Arial" pitchFamily="34" charset="0"/>
              <a:buChar char="•"/>
            </a:pPr>
            <a:r>
              <a:rPr lang="en-US" dirty="0" smtClean="0"/>
              <a:t> What are all the links?</a:t>
            </a:r>
          </a:p>
          <a:p>
            <a:pPr>
              <a:buFont typeface="Arial" pitchFamily="34" charset="0"/>
              <a:buChar char="•"/>
            </a:pPr>
            <a:r>
              <a:rPr lang="en-US" dirty="0" smtClean="0"/>
              <a:t> How does this compare to past versions?</a:t>
            </a:r>
          </a:p>
          <a:p>
            <a:pPr>
              <a:buFont typeface="Arial" pitchFamily="34" charset="0"/>
              <a:buChar char="•"/>
            </a:pPr>
            <a:r>
              <a:rPr lang="en-US" dirty="0" smtClean="0"/>
              <a:t> How does this compare to related URLs</a:t>
            </a:r>
          </a:p>
          <a:p>
            <a:pPr>
              <a:buFont typeface="Arial" pitchFamily="34" charset="0"/>
              <a:buChar char="•"/>
            </a:pPr>
            <a:r>
              <a:rPr lang="en-US" dirty="0" smtClean="0"/>
              <a:t> Does anything look abnormal? (title, h1, text, links)</a:t>
            </a:r>
          </a:p>
          <a:p>
            <a:pPr lvl="1">
              <a:buFont typeface="Arial" pitchFamily="34" charset="0"/>
              <a:buChar char="•"/>
            </a:pPr>
            <a:endParaRPr lang="en-US" dirty="0"/>
          </a:p>
        </p:txBody>
      </p:sp>
      <p:sp>
        <p:nvSpPr>
          <p:cNvPr id="22" name="TextBox 21"/>
          <p:cNvSpPr txBox="1"/>
          <p:nvPr/>
        </p:nvSpPr>
        <p:spPr>
          <a:xfrm>
            <a:off x="152400" y="3392269"/>
            <a:ext cx="3352800" cy="646331"/>
          </a:xfrm>
          <a:prstGeom prst="rect">
            <a:avLst/>
          </a:prstGeom>
          <a:solidFill>
            <a:schemeClr val="bg1"/>
          </a:solidFill>
        </p:spPr>
        <p:txBody>
          <a:bodyPr wrap="square" rtlCol="0">
            <a:spAutoFit/>
          </a:bodyPr>
          <a:lstStyle/>
          <a:p>
            <a:pPr>
              <a:buFont typeface="Arial" pitchFamily="34" charset="0"/>
              <a:buChar char="•"/>
            </a:pPr>
            <a:r>
              <a:rPr lang="en-US" dirty="0" smtClean="0"/>
              <a:t> Maybe I’ll save this page…</a:t>
            </a:r>
          </a:p>
          <a:p>
            <a:pPr lvl="1">
              <a:buFont typeface="Arial" pitchFamily="34" charset="0"/>
              <a:buChar char="•"/>
            </a:pPr>
            <a:endParaRPr lang="en-US" dirty="0"/>
          </a:p>
        </p:txBody>
      </p:sp>
      <p:pic>
        <p:nvPicPr>
          <p:cNvPr id="25" name="Picture 6"/>
          <p:cNvPicPr>
            <a:picLocks noChangeAspect="1" noChangeArrowheads="1"/>
          </p:cNvPicPr>
          <p:nvPr/>
        </p:nvPicPr>
        <p:blipFill>
          <a:blip r:embed="rId11" cstate="print"/>
          <a:srcRect/>
          <a:stretch>
            <a:fillRect/>
          </a:stretch>
        </p:blipFill>
        <p:spPr bwMode="auto">
          <a:xfrm>
            <a:off x="304800" y="784034"/>
            <a:ext cx="1066800" cy="123039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8" grpId="0" animBg="1"/>
      <p:bldP spid="18" grpId="1" animBg="1"/>
      <p:bldP spid="21" grpId="0" animBg="1"/>
      <p:bldP spid="21" grpId="1"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a:t>
            </a:r>
            <a:endParaRPr lang="en-US" dirty="0"/>
          </a:p>
        </p:txBody>
      </p:sp>
      <p:sp>
        <p:nvSpPr>
          <p:cNvPr id="5" name="Up Arrow 4"/>
          <p:cNvSpPr/>
          <p:nvPr/>
        </p:nvSpPr>
        <p:spPr bwMode="auto">
          <a:xfrm>
            <a:off x="5067300" y="2771775"/>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6" name="Up Arrow 5"/>
          <p:cNvSpPr/>
          <p:nvPr/>
        </p:nvSpPr>
        <p:spPr bwMode="auto">
          <a:xfrm>
            <a:off x="5419725" y="2657475"/>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7" name="Up Arrow 6"/>
          <p:cNvSpPr/>
          <p:nvPr/>
        </p:nvSpPr>
        <p:spPr bwMode="auto">
          <a:xfrm>
            <a:off x="5067300" y="3276600"/>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8" name="Up Arrow 7"/>
          <p:cNvSpPr/>
          <p:nvPr/>
        </p:nvSpPr>
        <p:spPr bwMode="auto">
          <a:xfrm>
            <a:off x="2247900" y="3171825"/>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9" name="Up Arrow 8"/>
          <p:cNvSpPr/>
          <p:nvPr/>
        </p:nvSpPr>
        <p:spPr bwMode="auto">
          <a:xfrm>
            <a:off x="1914525" y="3533775"/>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0" name="Up Arrow 9"/>
          <p:cNvSpPr/>
          <p:nvPr/>
        </p:nvSpPr>
        <p:spPr bwMode="auto">
          <a:xfrm>
            <a:off x="3124200" y="2876550"/>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1" name="Up Arrow 10"/>
          <p:cNvSpPr/>
          <p:nvPr/>
        </p:nvSpPr>
        <p:spPr bwMode="auto">
          <a:xfrm>
            <a:off x="3419475" y="2990850"/>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2" name="Up Arrow 11"/>
          <p:cNvSpPr/>
          <p:nvPr/>
        </p:nvSpPr>
        <p:spPr bwMode="auto">
          <a:xfrm>
            <a:off x="2657475" y="2819400"/>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3" name="Up Arrow 12"/>
          <p:cNvSpPr/>
          <p:nvPr/>
        </p:nvSpPr>
        <p:spPr bwMode="auto">
          <a:xfrm>
            <a:off x="2028825" y="2819400"/>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4" name="Up Arrow 13"/>
          <p:cNvSpPr/>
          <p:nvPr/>
        </p:nvSpPr>
        <p:spPr bwMode="auto">
          <a:xfrm>
            <a:off x="3762375" y="2667000"/>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5" name="Up Arrow 14"/>
          <p:cNvSpPr/>
          <p:nvPr/>
        </p:nvSpPr>
        <p:spPr bwMode="auto">
          <a:xfrm>
            <a:off x="4105275" y="2381250"/>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6" name="Up Arrow 15"/>
          <p:cNvSpPr/>
          <p:nvPr/>
        </p:nvSpPr>
        <p:spPr bwMode="auto">
          <a:xfrm>
            <a:off x="4276725" y="4686300"/>
            <a:ext cx="266700" cy="333375"/>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7" name="Up Arrow 16"/>
          <p:cNvSpPr/>
          <p:nvPr/>
        </p:nvSpPr>
        <p:spPr bwMode="auto">
          <a:xfrm>
            <a:off x="4552950" y="2705100"/>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8" name="Up Arrow 17"/>
          <p:cNvSpPr/>
          <p:nvPr/>
        </p:nvSpPr>
        <p:spPr bwMode="auto">
          <a:xfrm>
            <a:off x="3152775" y="4572000"/>
            <a:ext cx="266700" cy="333375"/>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9" name="Up Arrow 18"/>
          <p:cNvSpPr/>
          <p:nvPr/>
        </p:nvSpPr>
        <p:spPr bwMode="auto">
          <a:xfrm>
            <a:off x="4591050" y="3171825"/>
            <a:ext cx="266700" cy="333375"/>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0" name="Up Arrow 19"/>
          <p:cNvSpPr/>
          <p:nvPr/>
        </p:nvSpPr>
        <p:spPr bwMode="auto">
          <a:xfrm>
            <a:off x="2047875" y="3705225"/>
            <a:ext cx="485775" cy="619125"/>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2" name="Up Arrow 21"/>
          <p:cNvSpPr/>
          <p:nvPr/>
        </p:nvSpPr>
        <p:spPr bwMode="auto">
          <a:xfrm>
            <a:off x="4991100" y="3762375"/>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3" name="Up Arrow 22"/>
          <p:cNvSpPr/>
          <p:nvPr/>
        </p:nvSpPr>
        <p:spPr bwMode="auto">
          <a:xfrm>
            <a:off x="3867150" y="2981325"/>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4" name="Up Arrow 23"/>
          <p:cNvSpPr/>
          <p:nvPr/>
        </p:nvSpPr>
        <p:spPr bwMode="auto">
          <a:xfrm>
            <a:off x="4238625" y="2781300"/>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5" name="Up Arrow 24"/>
          <p:cNvSpPr/>
          <p:nvPr/>
        </p:nvSpPr>
        <p:spPr bwMode="auto">
          <a:xfrm>
            <a:off x="2438400" y="2781300"/>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6" name="Up Arrow 25"/>
          <p:cNvSpPr/>
          <p:nvPr/>
        </p:nvSpPr>
        <p:spPr bwMode="auto">
          <a:xfrm>
            <a:off x="1971675" y="4524375"/>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7" name="Up Arrow 26"/>
          <p:cNvSpPr/>
          <p:nvPr/>
        </p:nvSpPr>
        <p:spPr bwMode="auto">
          <a:xfrm>
            <a:off x="3752850" y="4914900"/>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8" name="Up Arrow 27"/>
          <p:cNvSpPr/>
          <p:nvPr/>
        </p:nvSpPr>
        <p:spPr bwMode="auto">
          <a:xfrm>
            <a:off x="4867275" y="4181475"/>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9" name="Up Arrow 28"/>
          <p:cNvSpPr/>
          <p:nvPr/>
        </p:nvSpPr>
        <p:spPr bwMode="auto">
          <a:xfrm>
            <a:off x="2609850" y="4752975"/>
            <a:ext cx="104775" cy="133350"/>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30" name="Up Arrow 29"/>
          <p:cNvSpPr/>
          <p:nvPr/>
        </p:nvSpPr>
        <p:spPr bwMode="auto">
          <a:xfrm>
            <a:off x="5895975" y="39243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31" name="Up Arrow 30"/>
          <p:cNvSpPr/>
          <p:nvPr/>
        </p:nvSpPr>
        <p:spPr bwMode="auto">
          <a:xfrm>
            <a:off x="4857750" y="53340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32" name="Up Arrow 31"/>
          <p:cNvSpPr/>
          <p:nvPr/>
        </p:nvSpPr>
        <p:spPr bwMode="auto">
          <a:xfrm>
            <a:off x="4295775" y="54102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33" name="Up Arrow 32"/>
          <p:cNvSpPr/>
          <p:nvPr/>
        </p:nvSpPr>
        <p:spPr bwMode="auto">
          <a:xfrm>
            <a:off x="5353050" y="54197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34" name="Up Arrow 33"/>
          <p:cNvSpPr/>
          <p:nvPr/>
        </p:nvSpPr>
        <p:spPr bwMode="auto">
          <a:xfrm>
            <a:off x="5953125" y="44196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35" name="Up Arrow 34"/>
          <p:cNvSpPr/>
          <p:nvPr/>
        </p:nvSpPr>
        <p:spPr bwMode="auto">
          <a:xfrm>
            <a:off x="6086475" y="34290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36" name="Up Arrow 35"/>
          <p:cNvSpPr/>
          <p:nvPr/>
        </p:nvSpPr>
        <p:spPr bwMode="auto">
          <a:xfrm>
            <a:off x="5772150" y="47815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37" name="Up Arrow 36"/>
          <p:cNvSpPr/>
          <p:nvPr/>
        </p:nvSpPr>
        <p:spPr bwMode="auto">
          <a:xfrm>
            <a:off x="5238750" y="49244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38" name="Up Arrow 37"/>
          <p:cNvSpPr/>
          <p:nvPr/>
        </p:nvSpPr>
        <p:spPr bwMode="auto">
          <a:xfrm>
            <a:off x="5419725" y="42100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39" name="Up Arrow 38"/>
          <p:cNvSpPr/>
          <p:nvPr/>
        </p:nvSpPr>
        <p:spPr bwMode="auto">
          <a:xfrm>
            <a:off x="5848350" y="29527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40" name="Up Arrow 39"/>
          <p:cNvSpPr/>
          <p:nvPr/>
        </p:nvSpPr>
        <p:spPr bwMode="auto">
          <a:xfrm>
            <a:off x="5695950" y="35052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41" name="Up Arrow 40"/>
          <p:cNvSpPr/>
          <p:nvPr/>
        </p:nvSpPr>
        <p:spPr bwMode="auto">
          <a:xfrm>
            <a:off x="1409700" y="37814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42" name="Up Arrow 41"/>
          <p:cNvSpPr/>
          <p:nvPr/>
        </p:nvSpPr>
        <p:spPr bwMode="auto">
          <a:xfrm>
            <a:off x="1466850" y="42767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43" name="Up Arrow 42"/>
          <p:cNvSpPr/>
          <p:nvPr/>
        </p:nvSpPr>
        <p:spPr bwMode="auto">
          <a:xfrm>
            <a:off x="1600200" y="32861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44" name="Up Arrow 43"/>
          <p:cNvSpPr/>
          <p:nvPr/>
        </p:nvSpPr>
        <p:spPr bwMode="auto">
          <a:xfrm>
            <a:off x="1285875" y="46386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45" name="Up Arrow 44"/>
          <p:cNvSpPr/>
          <p:nvPr/>
        </p:nvSpPr>
        <p:spPr bwMode="auto">
          <a:xfrm>
            <a:off x="1362075" y="28098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46" name="Up Arrow 45"/>
          <p:cNvSpPr/>
          <p:nvPr/>
        </p:nvSpPr>
        <p:spPr bwMode="auto">
          <a:xfrm>
            <a:off x="1209675" y="33623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47" name="Up Arrow 46"/>
          <p:cNvSpPr/>
          <p:nvPr/>
        </p:nvSpPr>
        <p:spPr bwMode="auto">
          <a:xfrm>
            <a:off x="6276975" y="41910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48" name="Up Arrow 47"/>
          <p:cNvSpPr/>
          <p:nvPr/>
        </p:nvSpPr>
        <p:spPr bwMode="auto">
          <a:xfrm>
            <a:off x="6334125" y="46863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49" name="Up Arrow 48"/>
          <p:cNvSpPr/>
          <p:nvPr/>
        </p:nvSpPr>
        <p:spPr bwMode="auto">
          <a:xfrm>
            <a:off x="6467475" y="36957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50" name="Up Arrow 49"/>
          <p:cNvSpPr/>
          <p:nvPr/>
        </p:nvSpPr>
        <p:spPr bwMode="auto">
          <a:xfrm>
            <a:off x="6153150" y="50482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51" name="Up Arrow 50"/>
          <p:cNvSpPr/>
          <p:nvPr/>
        </p:nvSpPr>
        <p:spPr bwMode="auto">
          <a:xfrm>
            <a:off x="6229350" y="32194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52" name="Up Arrow 51"/>
          <p:cNvSpPr/>
          <p:nvPr/>
        </p:nvSpPr>
        <p:spPr bwMode="auto">
          <a:xfrm>
            <a:off x="6076950" y="37719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53" name="Up Arrow 52"/>
          <p:cNvSpPr/>
          <p:nvPr/>
        </p:nvSpPr>
        <p:spPr bwMode="auto">
          <a:xfrm>
            <a:off x="5762625" y="50673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54" name="Up Arrow 53"/>
          <p:cNvSpPr/>
          <p:nvPr/>
        </p:nvSpPr>
        <p:spPr bwMode="auto">
          <a:xfrm>
            <a:off x="5581650" y="54292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55" name="Up Arrow 54"/>
          <p:cNvSpPr/>
          <p:nvPr/>
        </p:nvSpPr>
        <p:spPr bwMode="auto">
          <a:xfrm>
            <a:off x="6086475" y="48387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56" name="Up Arrow 55"/>
          <p:cNvSpPr/>
          <p:nvPr/>
        </p:nvSpPr>
        <p:spPr bwMode="auto">
          <a:xfrm>
            <a:off x="6143625" y="53340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57" name="Up Arrow 56"/>
          <p:cNvSpPr/>
          <p:nvPr/>
        </p:nvSpPr>
        <p:spPr bwMode="auto">
          <a:xfrm>
            <a:off x="5962650" y="56959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58" name="Up Arrow 57"/>
          <p:cNvSpPr/>
          <p:nvPr/>
        </p:nvSpPr>
        <p:spPr bwMode="auto">
          <a:xfrm>
            <a:off x="1562100" y="39338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59" name="Up Arrow 58"/>
          <p:cNvSpPr/>
          <p:nvPr/>
        </p:nvSpPr>
        <p:spPr bwMode="auto">
          <a:xfrm>
            <a:off x="1619250" y="44291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60" name="Up Arrow 59"/>
          <p:cNvSpPr/>
          <p:nvPr/>
        </p:nvSpPr>
        <p:spPr bwMode="auto">
          <a:xfrm>
            <a:off x="1752600" y="34385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61" name="Up Arrow 60"/>
          <p:cNvSpPr/>
          <p:nvPr/>
        </p:nvSpPr>
        <p:spPr bwMode="auto">
          <a:xfrm>
            <a:off x="1438275" y="47910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62" name="Up Arrow 61"/>
          <p:cNvSpPr/>
          <p:nvPr/>
        </p:nvSpPr>
        <p:spPr bwMode="auto">
          <a:xfrm>
            <a:off x="1514475" y="29622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63" name="Up Arrow 62"/>
          <p:cNvSpPr/>
          <p:nvPr/>
        </p:nvSpPr>
        <p:spPr bwMode="auto">
          <a:xfrm>
            <a:off x="1362075" y="35147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64" name="Up Arrow 63"/>
          <p:cNvSpPr/>
          <p:nvPr/>
        </p:nvSpPr>
        <p:spPr bwMode="auto">
          <a:xfrm>
            <a:off x="847725" y="36004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65" name="Up Arrow 64"/>
          <p:cNvSpPr/>
          <p:nvPr/>
        </p:nvSpPr>
        <p:spPr bwMode="auto">
          <a:xfrm>
            <a:off x="1038225" y="31051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66" name="Up Arrow 65"/>
          <p:cNvSpPr/>
          <p:nvPr/>
        </p:nvSpPr>
        <p:spPr bwMode="auto">
          <a:xfrm>
            <a:off x="647700" y="31813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67" name="Up Arrow 66"/>
          <p:cNvSpPr/>
          <p:nvPr/>
        </p:nvSpPr>
        <p:spPr bwMode="auto">
          <a:xfrm>
            <a:off x="1000125" y="37528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68" name="Up Arrow 67"/>
          <p:cNvSpPr/>
          <p:nvPr/>
        </p:nvSpPr>
        <p:spPr bwMode="auto">
          <a:xfrm>
            <a:off x="800100" y="33337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69" name="Up Arrow 68"/>
          <p:cNvSpPr/>
          <p:nvPr/>
        </p:nvSpPr>
        <p:spPr bwMode="auto">
          <a:xfrm>
            <a:off x="3600450" y="20574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70" name="Up Arrow 69"/>
          <p:cNvSpPr/>
          <p:nvPr/>
        </p:nvSpPr>
        <p:spPr bwMode="auto">
          <a:xfrm>
            <a:off x="3752850" y="22098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71" name="Up Arrow 70"/>
          <p:cNvSpPr/>
          <p:nvPr/>
        </p:nvSpPr>
        <p:spPr bwMode="auto">
          <a:xfrm>
            <a:off x="3276600" y="23526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72" name="Up Arrow 71"/>
          <p:cNvSpPr/>
          <p:nvPr/>
        </p:nvSpPr>
        <p:spPr bwMode="auto">
          <a:xfrm>
            <a:off x="2886075" y="24288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73" name="Up Arrow 72"/>
          <p:cNvSpPr/>
          <p:nvPr/>
        </p:nvSpPr>
        <p:spPr bwMode="auto">
          <a:xfrm>
            <a:off x="2514600" y="20478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74" name="Up Arrow 73"/>
          <p:cNvSpPr/>
          <p:nvPr/>
        </p:nvSpPr>
        <p:spPr bwMode="auto">
          <a:xfrm>
            <a:off x="2667000" y="22002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75" name="Up Arrow 74"/>
          <p:cNvSpPr/>
          <p:nvPr/>
        </p:nvSpPr>
        <p:spPr bwMode="auto">
          <a:xfrm>
            <a:off x="2190750" y="23431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76" name="Up Arrow 75"/>
          <p:cNvSpPr/>
          <p:nvPr/>
        </p:nvSpPr>
        <p:spPr bwMode="auto">
          <a:xfrm>
            <a:off x="1800225" y="24193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77" name="Up Arrow 76"/>
          <p:cNvSpPr/>
          <p:nvPr/>
        </p:nvSpPr>
        <p:spPr bwMode="auto">
          <a:xfrm>
            <a:off x="4648200" y="19240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78" name="Up Arrow 77"/>
          <p:cNvSpPr/>
          <p:nvPr/>
        </p:nvSpPr>
        <p:spPr bwMode="auto">
          <a:xfrm>
            <a:off x="5181600" y="23717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79" name="Up Arrow 78"/>
          <p:cNvSpPr/>
          <p:nvPr/>
        </p:nvSpPr>
        <p:spPr bwMode="auto">
          <a:xfrm>
            <a:off x="4953000" y="22193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80" name="Up Arrow 79"/>
          <p:cNvSpPr/>
          <p:nvPr/>
        </p:nvSpPr>
        <p:spPr bwMode="auto">
          <a:xfrm>
            <a:off x="4562475" y="22955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81" name="Up Arrow 80"/>
          <p:cNvSpPr/>
          <p:nvPr/>
        </p:nvSpPr>
        <p:spPr bwMode="auto">
          <a:xfrm>
            <a:off x="3829050" y="17335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82" name="Up Arrow 81"/>
          <p:cNvSpPr/>
          <p:nvPr/>
        </p:nvSpPr>
        <p:spPr bwMode="auto">
          <a:xfrm>
            <a:off x="4219575" y="19621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83" name="Up Arrow 82"/>
          <p:cNvSpPr/>
          <p:nvPr/>
        </p:nvSpPr>
        <p:spPr bwMode="auto">
          <a:xfrm>
            <a:off x="3409950" y="18002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84" name="Up Arrow 83"/>
          <p:cNvSpPr/>
          <p:nvPr/>
        </p:nvSpPr>
        <p:spPr bwMode="auto">
          <a:xfrm>
            <a:off x="3019425" y="18764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85" name="Up Arrow 84"/>
          <p:cNvSpPr/>
          <p:nvPr/>
        </p:nvSpPr>
        <p:spPr bwMode="auto">
          <a:xfrm>
            <a:off x="3019425" y="53244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86" name="Up Arrow 85"/>
          <p:cNvSpPr/>
          <p:nvPr/>
        </p:nvSpPr>
        <p:spPr bwMode="auto">
          <a:xfrm>
            <a:off x="3733800" y="52101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87" name="Up Arrow 86"/>
          <p:cNvSpPr/>
          <p:nvPr/>
        </p:nvSpPr>
        <p:spPr bwMode="auto">
          <a:xfrm>
            <a:off x="2914650" y="50196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88" name="Up Arrow 87"/>
          <p:cNvSpPr/>
          <p:nvPr/>
        </p:nvSpPr>
        <p:spPr bwMode="auto">
          <a:xfrm>
            <a:off x="3305175" y="52482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89" name="Up Arrow 88"/>
          <p:cNvSpPr/>
          <p:nvPr/>
        </p:nvSpPr>
        <p:spPr bwMode="auto">
          <a:xfrm>
            <a:off x="2495550" y="50863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90" name="Up Arrow 89"/>
          <p:cNvSpPr/>
          <p:nvPr/>
        </p:nvSpPr>
        <p:spPr bwMode="auto">
          <a:xfrm>
            <a:off x="2390775" y="53721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91" name="Up Arrow 90"/>
          <p:cNvSpPr/>
          <p:nvPr/>
        </p:nvSpPr>
        <p:spPr bwMode="auto">
          <a:xfrm>
            <a:off x="1857375" y="53149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92" name="Up Arrow 91"/>
          <p:cNvSpPr/>
          <p:nvPr/>
        </p:nvSpPr>
        <p:spPr bwMode="auto">
          <a:xfrm>
            <a:off x="2771775" y="57150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93" name="Up Arrow 92"/>
          <p:cNvSpPr/>
          <p:nvPr/>
        </p:nvSpPr>
        <p:spPr bwMode="auto">
          <a:xfrm>
            <a:off x="1466850" y="50292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94" name="Up Arrow 93"/>
          <p:cNvSpPr/>
          <p:nvPr/>
        </p:nvSpPr>
        <p:spPr bwMode="auto">
          <a:xfrm>
            <a:off x="1933575" y="50101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95" name="Up Arrow 94"/>
          <p:cNvSpPr/>
          <p:nvPr/>
        </p:nvSpPr>
        <p:spPr bwMode="auto">
          <a:xfrm>
            <a:off x="1047750" y="50958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96" name="Up Arrow 95"/>
          <p:cNvSpPr/>
          <p:nvPr/>
        </p:nvSpPr>
        <p:spPr bwMode="auto">
          <a:xfrm>
            <a:off x="657225" y="51720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97" name="Up Arrow 96"/>
          <p:cNvSpPr/>
          <p:nvPr/>
        </p:nvSpPr>
        <p:spPr bwMode="auto">
          <a:xfrm>
            <a:off x="3762375" y="57816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98" name="Up Arrow 97"/>
          <p:cNvSpPr/>
          <p:nvPr/>
        </p:nvSpPr>
        <p:spPr bwMode="auto">
          <a:xfrm>
            <a:off x="4810125" y="56483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99" name="Up Arrow 98"/>
          <p:cNvSpPr/>
          <p:nvPr/>
        </p:nvSpPr>
        <p:spPr bwMode="auto">
          <a:xfrm>
            <a:off x="3990975" y="54578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00" name="Up Arrow 99"/>
          <p:cNvSpPr/>
          <p:nvPr/>
        </p:nvSpPr>
        <p:spPr bwMode="auto">
          <a:xfrm>
            <a:off x="4381500" y="56864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01" name="Up Arrow 100"/>
          <p:cNvSpPr/>
          <p:nvPr/>
        </p:nvSpPr>
        <p:spPr bwMode="auto">
          <a:xfrm>
            <a:off x="3571875" y="55245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02" name="Up Arrow 101"/>
          <p:cNvSpPr/>
          <p:nvPr/>
        </p:nvSpPr>
        <p:spPr bwMode="auto">
          <a:xfrm>
            <a:off x="3181350" y="56007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03" name="TextBox 102"/>
          <p:cNvSpPr txBox="1"/>
          <p:nvPr/>
        </p:nvSpPr>
        <p:spPr>
          <a:xfrm>
            <a:off x="6751638" y="2181523"/>
            <a:ext cx="2249487" cy="2923877"/>
          </a:xfrm>
          <a:prstGeom prst="rect">
            <a:avLst/>
          </a:prstGeom>
          <a:noFill/>
        </p:spPr>
        <p:txBody>
          <a:bodyPr>
            <a:spAutoFit/>
          </a:bodyPr>
          <a:lstStyle/>
          <a:p>
            <a:pPr>
              <a:spcAft>
                <a:spcPts val="1200"/>
              </a:spcAft>
            </a:pPr>
            <a:r>
              <a:rPr lang="en-US" sz="1400" b="1" dirty="0" smtClean="0">
                <a:latin typeface="Segoe"/>
              </a:rPr>
              <a:t>Rank </a:t>
            </a:r>
            <a:r>
              <a:rPr lang="en-US" sz="1400" b="1" dirty="0">
                <a:latin typeface="Segoe"/>
              </a:rPr>
              <a:t>Is….</a:t>
            </a:r>
          </a:p>
          <a:p>
            <a:pPr>
              <a:spcAft>
                <a:spcPts val="1200"/>
              </a:spcAft>
              <a:buFont typeface="Arial" pitchFamily="34" charset="0"/>
              <a:buChar char="•"/>
            </a:pPr>
            <a:r>
              <a:rPr lang="en-US" sz="1200" dirty="0">
                <a:latin typeface="Segoe"/>
              </a:rPr>
              <a:t> Base value of every page in our index</a:t>
            </a:r>
          </a:p>
          <a:p>
            <a:pPr>
              <a:spcAft>
                <a:spcPts val="1200"/>
              </a:spcAft>
              <a:buFont typeface="Arial" pitchFamily="34" charset="0"/>
              <a:buChar char="•"/>
            </a:pPr>
            <a:r>
              <a:rPr lang="en-US" sz="1200" dirty="0">
                <a:latin typeface="Segoe"/>
              </a:rPr>
              <a:t> Primarily based on quality and relevancy of inbound links</a:t>
            </a:r>
          </a:p>
          <a:p>
            <a:pPr>
              <a:spcAft>
                <a:spcPts val="1200"/>
              </a:spcAft>
              <a:buFont typeface="Arial" pitchFamily="34" charset="0"/>
              <a:buChar char="•"/>
            </a:pPr>
            <a:r>
              <a:rPr lang="en-US" sz="1200" u="sng" dirty="0">
                <a:latin typeface="Segoe"/>
              </a:rPr>
              <a:t>AND</a:t>
            </a:r>
            <a:r>
              <a:rPr lang="en-US" sz="1200" dirty="0">
                <a:latin typeface="Segoe"/>
              </a:rPr>
              <a:t>  quality of content on your page </a:t>
            </a:r>
          </a:p>
          <a:p>
            <a:pPr>
              <a:spcAft>
                <a:spcPts val="1200"/>
              </a:spcAft>
              <a:buFont typeface="Arial" pitchFamily="34" charset="0"/>
              <a:buChar char="•"/>
            </a:pPr>
            <a:r>
              <a:rPr lang="en-US" sz="1200" dirty="0">
                <a:latin typeface="Segoe"/>
              </a:rPr>
              <a:t> Computed for each URL</a:t>
            </a:r>
          </a:p>
          <a:p>
            <a:pPr>
              <a:spcAft>
                <a:spcPts val="1200"/>
              </a:spcAft>
              <a:buFont typeface="Arial" pitchFamily="34" charset="0"/>
              <a:buChar char="•"/>
            </a:pPr>
            <a:r>
              <a:rPr lang="en-US" sz="1200" dirty="0">
                <a:latin typeface="Segoe"/>
              </a:rPr>
              <a:t> Computed for each FQDN</a:t>
            </a:r>
          </a:p>
          <a:p>
            <a:pPr>
              <a:spcAft>
                <a:spcPts val="1200"/>
              </a:spcAft>
              <a:buFont typeface="Arial" pitchFamily="34" charset="0"/>
              <a:buChar char="•"/>
            </a:pPr>
            <a:r>
              <a:rPr lang="en-US" sz="1200" dirty="0">
                <a:latin typeface="Segoe"/>
              </a:rPr>
              <a:t> Computed periodically</a:t>
            </a:r>
          </a:p>
        </p:txBody>
      </p:sp>
      <p:grpSp>
        <p:nvGrpSpPr>
          <p:cNvPr id="3" name="Group 113"/>
          <p:cNvGrpSpPr>
            <a:grpSpLocks/>
          </p:cNvGrpSpPr>
          <p:nvPr/>
        </p:nvGrpSpPr>
        <p:grpSpPr bwMode="auto">
          <a:xfrm>
            <a:off x="7191375" y="6005514"/>
            <a:ext cx="1800225" cy="547686"/>
            <a:chOff x="7058025" y="5524500"/>
            <a:chExt cx="1800225" cy="547473"/>
          </a:xfrm>
        </p:grpSpPr>
        <p:sp>
          <p:nvSpPr>
            <p:cNvPr id="105" name="Up Arrow 104"/>
            <p:cNvSpPr/>
            <p:nvPr/>
          </p:nvSpPr>
          <p:spPr bwMode="auto">
            <a:xfrm>
              <a:off x="7067550" y="5572106"/>
              <a:ext cx="104775" cy="133298"/>
            </a:xfrm>
            <a:prstGeom prst="upArrow">
              <a:avLst/>
            </a:prstGeom>
            <a:solidFill>
              <a:srgbClr val="00B050"/>
            </a:solidFill>
            <a:ln>
              <a:solidFill>
                <a:srgbClr val="00B05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06" name="TextBox 105"/>
            <p:cNvSpPr txBox="1"/>
            <p:nvPr/>
          </p:nvSpPr>
          <p:spPr>
            <a:xfrm>
              <a:off x="7210425" y="5524500"/>
              <a:ext cx="1647825" cy="261836"/>
            </a:xfrm>
            <a:prstGeom prst="rect">
              <a:avLst/>
            </a:prstGeom>
            <a:noFill/>
          </p:spPr>
          <p:txBody>
            <a:bodyPr>
              <a:spAutoFit/>
            </a:bodyPr>
            <a:lstStyle/>
            <a:p>
              <a:pPr defTabSz="914363" fontAlgn="auto">
                <a:spcBef>
                  <a:spcPts val="0"/>
                </a:spcBef>
                <a:spcAft>
                  <a:spcPts val="0"/>
                </a:spcAft>
                <a:defRPr/>
              </a:pPr>
              <a:r>
                <a:rPr lang="en-US" sz="1100" dirty="0">
                  <a:effectLst>
                    <a:outerShdw blurRad="38100" dist="38100" dir="2700000" algn="tl">
                      <a:srgbClr val="000000">
                        <a:alpha val="43137"/>
                      </a:srgbClr>
                    </a:outerShdw>
                  </a:effectLst>
                  <a:latin typeface="+mn-lt"/>
                  <a:cs typeface="+mn-cs"/>
                </a:rPr>
                <a:t>High quality link</a:t>
              </a:r>
            </a:p>
          </p:txBody>
        </p:sp>
        <p:sp>
          <p:nvSpPr>
            <p:cNvPr id="107" name="Up Arrow 106"/>
            <p:cNvSpPr/>
            <p:nvPr/>
          </p:nvSpPr>
          <p:spPr bwMode="auto">
            <a:xfrm>
              <a:off x="7058025" y="5886309"/>
              <a:ext cx="104775" cy="133298"/>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08" name="TextBox 107"/>
            <p:cNvSpPr txBox="1"/>
            <p:nvPr/>
          </p:nvSpPr>
          <p:spPr>
            <a:xfrm>
              <a:off x="7210425" y="5810137"/>
              <a:ext cx="1647825" cy="261836"/>
            </a:xfrm>
            <a:prstGeom prst="rect">
              <a:avLst/>
            </a:prstGeom>
            <a:noFill/>
          </p:spPr>
          <p:txBody>
            <a:bodyPr>
              <a:spAutoFit/>
            </a:bodyPr>
            <a:lstStyle/>
            <a:p>
              <a:pPr defTabSz="914363" fontAlgn="auto">
                <a:spcBef>
                  <a:spcPts val="0"/>
                </a:spcBef>
                <a:spcAft>
                  <a:spcPts val="0"/>
                </a:spcAft>
                <a:defRPr/>
              </a:pPr>
              <a:r>
                <a:rPr lang="en-US" sz="1100" dirty="0">
                  <a:effectLst>
                    <a:outerShdw blurRad="38100" dist="38100" dir="2700000" algn="tl">
                      <a:srgbClr val="000000">
                        <a:alpha val="43137"/>
                      </a:srgbClr>
                    </a:outerShdw>
                  </a:effectLst>
                  <a:latin typeface="+mn-lt"/>
                  <a:cs typeface="+mn-cs"/>
                </a:rPr>
                <a:t>Low quality link</a:t>
              </a:r>
            </a:p>
          </p:txBody>
        </p:sp>
      </p:grpSp>
      <p:sp>
        <p:nvSpPr>
          <p:cNvPr id="111" name="Up Arrow 110"/>
          <p:cNvSpPr/>
          <p:nvPr/>
        </p:nvSpPr>
        <p:spPr bwMode="auto">
          <a:xfrm>
            <a:off x="1071563" y="4738688"/>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12" name="Up Arrow 111"/>
          <p:cNvSpPr/>
          <p:nvPr/>
        </p:nvSpPr>
        <p:spPr bwMode="auto">
          <a:xfrm>
            <a:off x="871538" y="4319588"/>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13" name="Up Arrow 112"/>
          <p:cNvSpPr/>
          <p:nvPr/>
        </p:nvSpPr>
        <p:spPr bwMode="auto">
          <a:xfrm>
            <a:off x="1023938" y="4471988"/>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14" name="Up Arrow 113"/>
          <p:cNvSpPr/>
          <p:nvPr/>
        </p:nvSpPr>
        <p:spPr bwMode="auto">
          <a:xfrm>
            <a:off x="509588" y="4557713"/>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15" name="Up Arrow 114"/>
          <p:cNvSpPr/>
          <p:nvPr/>
        </p:nvSpPr>
        <p:spPr bwMode="auto">
          <a:xfrm>
            <a:off x="554038" y="41656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16" name="Up Arrow 115"/>
          <p:cNvSpPr/>
          <p:nvPr/>
        </p:nvSpPr>
        <p:spPr bwMode="auto">
          <a:xfrm>
            <a:off x="661988" y="4710113"/>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17" name="Up Arrow 116"/>
          <p:cNvSpPr/>
          <p:nvPr/>
        </p:nvSpPr>
        <p:spPr bwMode="auto">
          <a:xfrm>
            <a:off x="869950" y="4100513"/>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18" name="Up Arrow 117"/>
          <p:cNvSpPr/>
          <p:nvPr/>
        </p:nvSpPr>
        <p:spPr bwMode="auto">
          <a:xfrm>
            <a:off x="2555875" y="58356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19" name="Up Arrow 118"/>
          <p:cNvSpPr/>
          <p:nvPr/>
        </p:nvSpPr>
        <p:spPr bwMode="auto">
          <a:xfrm>
            <a:off x="2165350" y="554990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20" name="Up Arrow 119"/>
          <p:cNvSpPr/>
          <p:nvPr/>
        </p:nvSpPr>
        <p:spPr bwMode="auto">
          <a:xfrm>
            <a:off x="2632075" y="55308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21" name="Up Arrow 120"/>
          <p:cNvSpPr/>
          <p:nvPr/>
        </p:nvSpPr>
        <p:spPr bwMode="auto">
          <a:xfrm>
            <a:off x="1746250" y="56165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22" name="Up Arrow 121"/>
          <p:cNvSpPr/>
          <p:nvPr/>
        </p:nvSpPr>
        <p:spPr bwMode="auto">
          <a:xfrm>
            <a:off x="1355725" y="56927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23" name="Up Arrow 122"/>
          <p:cNvSpPr/>
          <p:nvPr/>
        </p:nvSpPr>
        <p:spPr bwMode="auto">
          <a:xfrm>
            <a:off x="1458913" y="5370513"/>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24" name="Up Arrow 123"/>
          <p:cNvSpPr/>
          <p:nvPr/>
        </p:nvSpPr>
        <p:spPr bwMode="auto">
          <a:xfrm>
            <a:off x="1982788" y="5911850"/>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25" name="Up Arrow 124"/>
          <p:cNvSpPr/>
          <p:nvPr/>
        </p:nvSpPr>
        <p:spPr bwMode="auto">
          <a:xfrm>
            <a:off x="1200150" y="52482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26" name="Up Arrow 125"/>
          <p:cNvSpPr/>
          <p:nvPr/>
        </p:nvSpPr>
        <p:spPr bwMode="auto">
          <a:xfrm>
            <a:off x="809625" y="532447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27" name="Up Arrow 126"/>
          <p:cNvSpPr/>
          <p:nvPr/>
        </p:nvSpPr>
        <p:spPr bwMode="auto">
          <a:xfrm>
            <a:off x="2419350" y="6167438"/>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28" name="Up Arrow 127"/>
          <p:cNvSpPr/>
          <p:nvPr/>
        </p:nvSpPr>
        <p:spPr bwMode="auto">
          <a:xfrm>
            <a:off x="3409950" y="6234113"/>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29" name="Up Arrow 128"/>
          <p:cNvSpPr/>
          <p:nvPr/>
        </p:nvSpPr>
        <p:spPr bwMode="auto">
          <a:xfrm>
            <a:off x="4029075" y="6138863"/>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30" name="Up Arrow 129"/>
          <p:cNvSpPr/>
          <p:nvPr/>
        </p:nvSpPr>
        <p:spPr bwMode="auto">
          <a:xfrm>
            <a:off x="3219450" y="5976938"/>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31" name="Up Arrow 130"/>
          <p:cNvSpPr/>
          <p:nvPr/>
        </p:nvSpPr>
        <p:spPr bwMode="auto">
          <a:xfrm>
            <a:off x="2828925" y="6053138"/>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32" name="Up Arrow 131"/>
          <p:cNvSpPr/>
          <p:nvPr/>
        </p:nvSpPr>
        <p:spPr bwMode="auto">
          <a:xfrm>
            <a:off x="2203450" y="6288088"/>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33" name="Up Arrow 132"/>
          <p:cNvSpPr/>
          <p:nvPr/>
        </p:nvSpPr>
        <p:spPr bwMode="auto">
          <a:xfrm>
            <a:off x="2279650" y="5983288"/>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34" name="Up Arrow 133"/>
          <p:cNvSpPr/>
          <p:nvPr/>
        </p:nvSpPr>
        <p:spPr bwMode="auto">
          <a:xfrm>
            <a:off x="4533900" y="58388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35" name="Up Arrow 134"/>
          <p:cNvSpPr/>
          <p:nvPr/>
        </p:nvSpPr>
        <p:spPr bwMode="auto">
          <a:xfrm>
            <a:off x="4098925" y="58007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136" name="Up Arrow 135"/>
          <p:cNvSpPr/>
          <p:nvPr/>
        </p:nvSpPr>
        <p:spPr bwMode="auto">
          <a:xfrm>
            <a:off x="5176838" y="5800725"/>
            <a:ext cx="104775" cy="133350"/>
          </a:xfrm>
          <a:prstGeom prst="upArrow">
            <a:avLst/>
          </a:prstGeom>
          <a:no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pic>
        <p:nvPicPr>
          <p:cNvPr id="137" name="Picture 2"/>
          <p:cNvPicPr>
            <a:picLocks noChangeAspect="1" noChangeArrowheads="1"/>
          </p:cNvPicPr>
          <p:nvPr/>
        </p:nvPicPr>
        <p:blipFill>
          <a:blip r:embed="rId3" cstate="print"/>
          <a:srcRect/>
          <a:stretch>
            <a:fillRect/>
          </a:stretch>
        </p:blipFill>
        <p:spPr bwMode="auto">
          <a:xfrm>
            <a:off x="2819400" y="3429000"/>
            <a:ext cx="1471358" cy="936579"/>
          </a:xfrm>
          <a:prstGeom prst="rect">
            <a:avLst/>
          </a:prstGeom>
          <a:noFill/>
          <a:ln w="3175">
            <a:solidFill>
              <a:schemeClr val="tx1"/>
            </a:solidFill>
            <a:miter lim="800000"/>
            <a:headEnd/>
            <a:tailEnd/>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a:t>
            </a:r>
            <a:endParaRPr lang="en-US" dirty="0"/>
          </a:p>
        </p:txBody>
      </p:sp>
      <p:pic>
        <p:nvPicPr>
          <p:cNvPr id="4" name="Picture 6"/>
          <p:cNvPicPr>
            <a:picLocks noChangeAspect="1" noChangeArrowheads="1"/>
          </p:cNvPicPr>
          <p:nvPr/>
        </p:nvPicPr>
        <p:blipFill>
          <a:blip r:embed="rId3" cstate="print"/>
          <a:srcRect/>
          <a:stretch>
            <a:fillRect/>
          </a:stretch>
        </p:blipFill>
        <p:spPr bwMode="auto">
          <a:xfrm>
            <a:off x="2157413" y="2078038"/>
            <a:ext cx="766762" cy="885825"/>
          </a:xfrm>
          <a:prstGeom prst="rect">
            <a:avLst/>
          </a:prstGeom>
          <a:noFill/>
          <a:ln w="9525">
            <a:noFill/>
            <a:miter lim="800000"/>
            <a:headEnd/>
            <a:tailEnd/>
          </a:ln>
        </p:spPr>
      </p:pic>
      <p:sp>
        <p:nvSpPr>
          <p:cNvPr id="7" name="Oval Callout 6"/>
          <p:cNvSpPr/>
          <p:nvPr/>
        </p:nvSpPr>
        <p:spPr bwMode="auto">
          <a:xfrm>
            <a:off x="5172075" y="914400"/>
            <a:ext cx="3971925" cy="5000625"/>
          </a:xfrm>
          <a:prstGeom prst="wedgeEllipseCallout">
            <a:avLst>
              <a:gd name="adj1" fmla="val -114840"/>
              <a:gd name="adj2" fmla="val -2468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spcAft>
                <a:spcPts val="1200"/>
              </a:spcAft>
            </a:pPr>
            <a:r>
              <a:rPr lang="en-US" sz="1600" u="sng" dirty="0">
                <a:solidFill>
                  <a:srgbClr val="FFFFFF"/>
                </a:solidFill>
                <a:effectLst>
                  <a:outerShdw blurRad="38100" dist="38100" dir="2700000" algn="tl">
                    <a:srgbClr val="000000"/>
                  </a:outerShdw>
                </a:effectLst>
              </a:rPr>
              <a:t>Let me think….</a:t>
            </a:r>
          </a:p>
          <a:p>
            <a:pPr algn="ctr">
              <a:spcAft>
                <a:spcPts val="1200"/>
              </a:spcAft>
              <a:buFont typeface="Arial" pitchFamily="34" charset="0"/>
              <a:buChar char="•"/>
            </a:pPr>
            <a:r>
              <a:rPr lang="en-US" sz="1600" dirty="0">
                <a:solidFill>
                  <a:srgbClr val="FFFFFF"/>
                </a:solidFill>
                <a:effectLst>
                  <a:outerShdw blurRad="38100" dist="38100" dir="2700000" algn="tl">
                    <a:srgbClr val="000000"/>
                  </a:outerShdw>
                </a:effectLst>
              </a:rPr>
              <a:t> Is it spelled right?</a:t>
            </a:r>
          </a:p>
          <a:p>
            <a:pPr algn="ctr">
              <a:spcAft>
                <a:spcPts val="1200"/>
              </a:spcAft>
              <a:buFont typeface="Arial" pitchFamily="34" charset="0"/>
              <a:buChar char="•"/>
            </a:pPr>
            <a:r>
              <a:rPr lang="en-US" sz="1600" dirty="0">
                <a:solidFill>
                  <a:srgbClr val="FFFFFF"/>
                </a:solidFill>
                <a:effectLst>
                  <a:outerShdw blurRad="38100" dist="38100" dir="2700000" algn="tl">
                    <a:srgbClr val="000000"/>
                  </a:outerShdw>
                </a:effectLst>
              </a:rPr>
              <a:t> Do they want a navigational link, a question answered, a video, some websites or maybe an advertisement?</a:t>
            </a:r>
          </a:p>
          <a:p>
            <a:pPr algn="ctr">
              <a:spcAft>
                <a:spcPts val="1200"/>
              </a:spcAft>
              <a:buFont typeface="Arial" pitchFamily="34" charset="0"/>
              <a:buChar char="•"/>
            </a:pPr>
            <a:r>
              <a:rPr lang="en-US" sz="1600" dirty="0">
                <a:solidFill>
                  <a:srgbClr val="FFFFFF"/>
                </a:solidFill>
                <a:effectLst>
                  <a:outerShdw blurRad="38100" dist="38100" dir="2700000" algn="tl">
                    <a:srgbClr val="000000"/>
                  </a:outerShdw>
                </a:effectLst>
              </a:rPr>
              <a:t> What content can best fulfill their need?</a:t>
            </a:r>
          </a:p>
          <a:p>
            <a:pPr algn="ctr">
              <a:spcAft>
                <a:spcPts val="1200"/>
              </a:spcAft>
              <a:buFont typeface="Arial" pitchFamily="34" charset="0"/>
              <a:buChar char="•"/>
            </a:pPr>
            <a:r>
              <a:rPr lang="en-US" sz="1600" dirty="0">
                <a:solidFill>
                  <a:srgbClr val="FFFFFF"/>
                </a:solidFill>
                <a:effectLst>
                  <a:outerShdw blurRad="38100" dist="38100" dir="2700000" algn="tl">
                    <a:srgbClr val="000000"/>
                  </a:outerShdw>
                </a:effectLst>
              </a:rPr>
              <a:t> How should I order those results?</a:t>
            </a:r>
          </a:p>
        </p:txBody>
      </p:sp>
      <p:pic>
        <p:nvPicPr>
          <p:cNvPr id="2050" name="Picture 2"/>
          <p:cNvPicPr>
            <a:picLocks noChangeAspect="1" noChangeArrowheads="1"/>
          </p:cNvPicPr>
          <p:nvPr/>
        </p:nvPicPr>
        <p:blipFill>
          <a:blip r:embed="rId4"/>
          <a:srcRect/>
          <a:stretch>
            <a:fillRect/>
          </a:stretch>
        </p:blipFill>
        <p:spPr bwMode="auto">
          <a:xfrm>
            <a:off x="609600" y="1295400"/>
            <a:ext cx="3943350" cy="4000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457200" y="3356453"/>
            <a:ext cx="4086225" cy="3272947"/>
          </a:xfrm>
          <a:prstGeom prst="rect">
            <a:avLst/>
          </a:prstGeom>
          <a:noFill/>
          <a:ln w="3175">
            <a:solidFill>
              <a:schemeClr val="tx1"/>
            </a:solid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6000" y="1524000"/>
            <a:ext cx="6553200" cy="5257800"/>
          </a:xfrm>
          <a:prstGeom prst="rect">
            <a:avLst/>
          </a:prstGeom>
          <a:solidFill>
            <a:srgbClr val="F6C9A8">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How search works</a:t>
            </a:r>
            <a:endParaRPr lang="en-US" dirty="0"/>
          </a:p>
        </p:txBody>
      </p:sp>
      <p:sp>
        <p:nvSpPr>
          <p:cNvPr id="3" name="Oval 2"/>
          <p:cNvSpPr/>
          <p:nvPr/>
        </p:nvSpPr>
        <p:spPr>
          <a:xfrm>
            <a:off x="278172" y="1454227"/>
            <a:ext cx="1726898" cy="1002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1. Crawling</a:t>
            </a:r>
            <a:endParaRPr lang="en-US" dirty="0">
              <a:solidFill>
                <a:schemeClr val="accent1"/>
              </a:solidFill>
            </a:endParaRPr>
          </a:p>
        </p:txBody>
      </p:sp>
      <p:sp>
        <p:nvSpPr>
          <p:cNvPr id="4" name="Oval 3"/>
          <p:cNvSpPr/>
          <p:nvPr/>
        </p:nvSpPr>
        <p:spPr>
          <a:xfrm>
            <a:off x="132201" y="5249539"/>
            <a:ext cx="1916935" cy="12944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2. Ranking</a:t>
            </a:r>
            <a:endParaRPr lang="en-US" dirty="0">
              <a:solidFill>
                <a:schemeClr val="accent1"/>
              </a:solidFill>
            </a:endParaRPr>
          </a:p>
        </p:txBody>
      </p:sp>
      <p:sp>
        <p:nvSpPr>
          <p:cNvPr id="5" name="Can 4"/>
          <p:cNvSpPr/>
          <p:nvPr/>
        </p:nvSpPr>
        <p:spPr>
          <a:xfrm>
            <a:off x="475558" y="3420740"/>
            <a:ext cx="1295400" cy="11430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a:t>
            </a:r>
            <a:endParaRPr lang="en-US" dirty="0"/>
          </a:p>
        </p:txBody>
      </p:sp>
      <p:sp>
        <p:nvSpPr>
          <p:cNvPr id="11" name="Oval 10"/>
          <p:cNvSpPr/>
          <p:nvPr/>
        </p:nvSpPr>
        <p:spPr>
          <a:xfrm>
            <a:off x="4325958" y="2369544"/>
            <a:ext cx="14478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Query Parsing</a:t>
            </a:r>
            <a:endParaRPr lang="en-US" dirty="0">
              <a:solidFill>
                <a:schemeClr val="tx1"/>
              </a:solidFill>
            </a:endParaRPr>
          </a:p>
        </p:txBody>
      </p:sp>
      <p:sp>
        <p:nvSpPr>
          <p:cNvPr id="12" name="Oval 11"/>
          <p:cNvSpPr/>
          <p:nvPr/>
        </p:nvSpPr>
        <p:spPr>
          <a:xfrm>
            <a:off x="2571525" y="3174702"/>
            <a:ext cx="14478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Dynamic Ranking</a:t>
            </a:r>
            <a:endParaRPr lang="en-US" dirty="0">
              <a:solidFill>
                <a:schemeClr val="tx1"/>
              </a:solidFill>
            </a:endParaRPr>
          </a:p>
        </p:txBody>
      </p:sp>
      <p:sp>
        <p:nvSpPr>
          <p:cNvPr id="15" name="Curved Right Arrow 14"/>
          <p:cNvSpPr/>
          <p:nvPr/>
        </p:nvSpPr>
        <p:spPr>
          <a:xfrm>
            <a:off x="780358" y="4639940"/>
            <a:ext cx="304800" cy="533400"/>
          </a:xfrm>
          <a:prstGeom prst="curvedRightArrow">
            <a:avLst>
              <a:gd name="adj1" fmla="val 11809"/>
              <a:gd name="adj2" fmla="val 42182"/>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10800000">
            <a:off x="1237558" y="4639940"/>
            <a:ext cx="304800" cy="533400"/>
          </a:xfrm>
          <a:prstGeom prst="curvedRightArrow">
            <a:avLst>
              <a:gd name="adj1" fmla="val 11809"/>
              <a:gd name="adj2" fmla="val 42182"/>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wn Arrow 16"/>
          <p:cNvSpPr/>
          <p:nvPr/>
        </p:nvSpPr>
        <p:spPr>
          <a:xfrm>
            <a:off x="1008958" y="2658740"/>
            <a:ext cx="228600" cy="6096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9900000">
            <a:off x="5921325" y="2320668"/>
            <a:ext cx="321472" cy="22161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532961" y="1600201"/>
            <a:ext cx="1450462" cy="400110"/>
          </a:xfrm>
          <a:prstGeom prst="rect">
            <a:avLst/>
          </a:prstGeom>
          <a:noFill/>
        </p:spPr>
        <p:txBody>
          <a:bodyPr wrap="none" rtlCol="0">
            <a:spAutoFit/>
          </a:bodyPr>
          <a:lstStyle/>
          <a:p>
            <a:r>
              <a:rPr lang="en-US" sz="2000" dirty="0" smtClean="0">
                <a:solidFill>
                  <a:schemeClr val="accent1"/>
                </a:solidFill>
                <a:effectLst>
                  <a:outerShdw blurRad="38100" dist="38100" dir="2700000" algn="tl">
                    <a:srgbClr val="000000">
                      <a:alpha val="43137"/>
                    </a:srgbClr>
                  </a:outerShdw>
                </a:effectLst>
              </a:rPr>
              <a:t>3. Searching</a:t>
            </a:r>
            <a:endParaRPr lang="en-US" sz="2000" dirty="0">
              <a:solidFill>
                <a:schemeClr val="accent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srcRect/>
          <a:stretch>
            <a:fillRect/>
          </a:stretch>
        </p:blipFill>
        <p:spPr bwMode="auto">
          <a:xfrm>
            <a:off x="5343181" y="4116407"/>
            <a:ext cx="3289248" cy="2361511"/>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365685" y="1958135"/>
            <a:ext cx="2314668" cy="1424044"/>
          </a:xfrm>
          <a:prstGeom prst="rect">
            <a:avLst/>
          </a:prstGeom>
          <a:noFill/>
          <a:ln w="9525">
            <a:noFill/>
            <a:miter lim="800000"/>
            <a:headEnd/>
            <a:tailEnd/>
          </a:ln>
          <a:effectLst/>
        </p:spPr>
      </p:pic>
      <p:sp>
        <p:nvSpPr>
          <p:cNvPr id="23" name="Right Arrow 22"/>
          <p:cNvSpPr/>
          <p:nvPr/>
        </p:nvSpPr>
        <p:spPr>
          <a:xfrm rot="9900000">
            <a:off x="4013571" y="3067979"/>
            <a:ext cx="321472" cy="22161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ight Arrow 23"/>
          <p:cNvSpPr/>
          <p:nvPr/>
        </p:nvSpPr>
        <p:spPr>
          <a:xfrm rot="9900000">
            <a:off x="1952190" y="3797876"/>
            <a:ext cx="506676" cy="171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ight Arrow 24"/>
          <p:cNvSpPr/>
          <p:nvPr/>
        </p:nvSpPr>
        <p:spPr>
          <a:xfrm rot="1079145">
            <a:off x="1927091" y="4716569"/>
            <a:ext cx="3259414" cy="28668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mtClean="0"/>
              <a:t>Q &amp; A</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975"/>
            <a:ext cx="9144000" cy="747897"/>
          </a:xfrm>
        </p:spPr>
        <p:txBody>
          <a:bodyPr vert="horz" wrap="square" lIns="0" tIns="0" rIns="0" bIns="0" rtlCol="0" anchor="t">
            <a:spAutoFit/>
          </a:bodyPr>
          <a:lstStyle/>
          <a:p>
            <a:pPr algn="ctr"/>
            <a:r>
              <a:rPr sz="5400">
                <a:latin typeface="Segoe"/>
              </a:rPr>
              <a:t>Building Pages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HTML Semantically</a:t>
            </a:r>
            <a:endParaRPr lang="en-US" dirty="0"/>
          </a:p>
        </p:txBody>
      </p:sp>
      <p:pic>
        <p:nvPicPr>
          <p:cNvPr id="5" name="Picture 3"/>
          <p:cNvPicPr>
            <a:picLocks noChangeAspect="1" noChangeArrowheads="1"/>
          </p:cNvPicPr>
          <p:nvPr/>
        </p:nvPicPr>
        <p:blipFill>
          <a:blip r:embed="rId2"/>
          <a:srcRect/>
          <a:stretch>
            <a:fillRect/>
          </a:stretch>
        </p:blipFill>
        <p:spPr bwMode="auto">
          <a:xfrm>
            <a:off x="985838" y="1704975"/>
            <a:ext cx="3514725" cy="1724025"/>
          </a:xfrm>
          <a:prstGeom prst="rect">
            <a:avLst/>
          </a:prstGeom>
          <a:noFill/>
          <a:ln w="9525">
            <a:noFill/>
            <a:miter lim="800000"/>
            <a:headEnd/>
            <a:tailEnd/>
          </a:ln>
        </p:spPr>
      </p:pic>
      <p:pic>
        <p:nvPicPr>
          <p:cNvPr id="6" name="Picture 4"/>
          <p:cNvPicPr>
            <a:picLocks noChangeAspect="1" noChangeArrowheads="1"/>
          </p:cNvPicPr>
          <p:nvPr/>
        </p:nvPicPr>
        <p:blipFill>
          <a:blip r:embed="rId2"/>
          <a:srcRect/>
          <a:stretch>
            <a:fillRect/>
          </a:stretch>
        </p:blipFill>
        <p:spPr bwMode="auto">
          <a:xfrm>
            <a:off x="5340350" y="1704975"/>
            <a:ext cx="3514725" cy="1724025"/>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293688" y="2208213"/>
            <a:ext cx="238125" cy="539750"/>
          </a:xfrm>
          <a:prstGeom prst="rect">
            <a:avLst/>
          </a:prstGeom>
          <a:noFill/>
          <a:ln w="9525">
            <a:noFill/>
            <a:miter lim="800000"/>
            <a:headEnd/>
            <a:tailEnd/>
          </a:ln>
        </p:spPr>
      </p:pic>
      <p:grpSp>
        <p:nvGrpSpPr>
          <p:cNvPr id="3" name="Group 11"/>
          <p:cNvGrpSpPr/>
          <p:nvPr/>
        </p:nvGrpSpPr>
        <p:grpSpPr>
          <a:xfrm>
            <a:off x="128588" y="3963988"/>
            <a:ext cx="8805862" cy="2589212"/>
            <a:chOff x="128588" y="3963988"/>
            <a:chExt cx="8805862" cy="2589212"/>
          </a:xfrm>
        </p:grpSpPr>
        <p:sp>
          <p:nvSpPr>
            <p:cNvPr id="4" name="Text Placeholder 2"/>
            <p:cNvSpPr txBox="1">
              <a:spLocks/>
            </p:cNvSpPr>
            <p:nvPr/>
          </p:nvSpPr>
          <p:spPr>
            <a:xfrm>
              <a:off x="914400" y="4114800"/>
              <a:ext cx="3911600" cy="2438400"/>
            </a:xfrm>
            <a:prstGeom prst="rect">
              <a:avLst/>
            </a:prstGeom>
          </p:spPr>
          <p:txBody>
            <a:bodyPr vert="horz" lIns="91440" tIns="45720" rIns="91440" bIns="45720" rtlCol="0" anchor="ctr"/>
            <a:lstStyle/>
            <a:p>
              <a:pPr marL="342900" marR="0" lvl="0" indent="-342900" algn="l" defTabSz="914363"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lumMod val="75000"/>
                    </a:schemeClr>
                  </a:solidFill>
                  <a:effectLst/>
                  <a:uLnTx/>
                  <a:uFillTx/>
                  <a:latin typeface="Courier New" pitchFamily="49" charset="0"/>
                  <a:ea typeface="+mn-ea"/>
                  <a:cs typeface="Courier New" pitchFamily="49" charset="0"/>
                </a:rPr>
                <a:t>&lt;h1&gt;</a:t>
              </a:r>
              <a:r>
                <a:rPr kumimoji="0" lang="en-US" sz="3600" b="1" i="0" u="none" strike="noStrike" kern="1200" cap="none" spc="0" normalizeH="0" baseline="0" noProof="0" dirty="0" smtClean="0">
                  <a:ln>
                    <a:noFill/>
                  </a:ln>
                  <a:effectLst/>
                  <a:uLnTx/>
                  <a:uFillTx/>
                  <a:latin typeface="Courier New" pitchFamily="49" charset="0"/>
                  <a:ea typeface="+mn-ea"/>
                  <a:cs typeface="Courier New" pitchFamily="49" charset="0"/>
                </a:rPr>
                <a:t>My Article Title</a:t>
              </a:r>
              <a:r>
                <a:rPr kumimoji="0" lang="en-US" sz="3600" b="0" i="0" u="none" strike="noStrike" kern="1200" cap="none" spc="0" normalizeH="0" baseline="0" noProof="0" dirty="0" smtClean="0">
                  <a:ln>
                    <a:noFill/>
                  </a:ln>
                  <a:solidFill>
                    <a:schemeClr val="accent1">
                      <a:lumMod val="75000"/>
                    </a:schemeClr>
                  </a:solidFill>
                  <a:effectLst/>
                  <a:uLnTx/>
                  <a:uFillTx/>
                  <a:latin typeface="Courier New" pitchFamily="49" charset="0"/>
                  <a:ea typeface="+mn-ea"/>
                  <a:cs typeface="Courier New" pitchFamily="49" charset="0"/>
                </a:rPr>
                <a:t>&lt;/h1&gt;</a:t>
              </a:r>
            </a:p>
            <a:p>
              <a:pPr marL="342900" marR="0" lvl="0" indent="-342900" algn="l" defTabSz="91436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accent1">
                      <a:lumMod val="75000"/>
                    </a:schemeClr>
                  </a:solidFill>
                  <a:effectLst/>
                  <a:uLnTx/>
                  <a:uFillTx/>
                  <a:latin typeface="Courier New" pitchFamily="49" charset="0"/>
                  <a:ea typeface="+mn-ea"/>
                  <a:cs typeface="Courier New" pitchFamily="49" charset="0"/>
                </a:rPr>
                <a:t>&lt;p&gt;</a:t>
              </a:r>
              <a:r>
                <a:rPr kumimoji="0" lang="en-US" sz="2000" b="0" i="0" u="none" strike="noStrike" kern="1200" cap="none" spc="0" normalizeH="0" baseline="0" noProof="0" dirty="0" smtClean="0">
                  <a:ln>
                    <a:noFill/>
                  </a:ln>
                  <a:solidFill>
                    <a:schemeClr val="tx1">
                      <a:tint val="75000"/>
                    </a:schemeClr>
                  </a:solidFill>
                  <a:effectLst/>
                  <a:uLnTx/>
                  <a:uFillTx/>
                  <a:latin typeface="Courier New" pitchFamily="49" charset="0"/>
                  <a:ea typeface="+mn-ea"/>
                  <a:cs typeface="Courier New" pitchFamily="49" charset="0"/>
                </a:rPr>
                <a:t>Scientists reported Wednesday…</a:t>
              </a:r>
              <a:r>
                <a:rPr kumimoji="0" lang="en-US" sz="2000" b="0" i="0" u="none" strike="noStrike" kern="1200" cap="none" spc="0" normalizeH="0" baseline="0" noProof="0" dirty="0" smtClean="0">
                  <a:ln>
                    <a:noFill/>
                  </a:ln>
                  <a:solidFill>
                    <a:schemeClr val="accent1">
                      <a:lumMod val="75000"/>
                    </a:schemeClr>
                  </a:solidFill>
                  <a:effectLst/>
                  <a:uLnTx/>
                  <a:uFillTx/>
                  <a:latin typeface="Courier New" pitchFamily="49" charset="0"/>
                  <a:ea typeface="+mn-ea"/>
                  <a:cs typeface="Courier New" pitchFamily="49" charset="0"/>
                </a:rPr>
                <a:t>&lt;/p&gt;</a:t>
              </a:r>
            </a:p>
          </p:txBody>
        </p:sp>
        <p:grpSp>
          <p:nvGrpSpPr>
            <p:cNvPr id="8" name="Group 14"/>
            <p:cNvGrpSpPr>
              <a:grpSpLocks/>
            </p:cNvGrpSpPr>
            <p:nvPr/>
          </p:nvGrpSpPr>
          <p:grpSpPr bwMode="auto">
            <a:xfrm>
              <a:off x="128588" y="3963988"/>
              <a:ext cx="8805862" cy="1674810"/>
              <a:chOff x="128633" y="4005943"/>
              <a:chExt cx="8806362" cy="1673942"/>
            </a:xfrm>
          </p:grpSpPr>
          <p:sp>
            <p:nvSpPr>
              <p:cNvPr id="9" name="Text Placeholder 2"/>
              <p:cNvSpPr txBox="1">
                <a:spLocks/>
              </p:cNvSpPr>
              <p:nvPr/>
            </p:nvSpPr>
            <p:spPr bwMode="invGray">
              <a:xfrm>
                <a:off x="5272425" y="4232836"/>
                <a:ext cx="3662570" cy="1447049"/>
              </a:xfrm>
              <a:prstGeom prst="rect">
                <a:avLst/>
              </a:prstGeom>
            </p:spPr>
            <p:txBody>
              <a:bodyPr lIns="0" tIns="0" rIns="0" bIns="0">
                <a:spAutoFit/>
              </a:bodyPr>
              <a:lstStyle/>
              <a:p>
                <a:pPr marL="342900" indent="-342900" defTabSz="914363" fontAlgn="auto">
                  <a:lnSpc>
                    <a:spcPct val="90000"/>
                  </a:lnSpc>
                  <a:spcBef>
                    <a:spcPct val="20000"/>
                  </a:spcBef>
                  <a:spcAft>
                    <a:spcPts val="0"/>
                  </a:spcAft>
                  <a:buSzPct val="70000"/>
                  <a:defRPr/>
                </a:pPr>
                <a:r>
                  <a:rPr lang="en-US" sz="2000" dirty="0">
                    <a:solidFill>
                      <a:schemeClr val="accent1">
                        <a:lumMod val="75000"/>
                      </a:schemeClr>
                    </a:solidFill>
                    <a:latin typeface="Courier New" pitchFamily="49" charset="0"/>
                    <a:cs typeface="Courier New" pitchFamily="49" charset="0"/>
                  </a:rPr>
                  <a:t>&lt;span class=“heading1”&gt;</a:t>
                </a:r>
                <a:r>
                  <a:rPr lang="en-US" sz="2000" dirty="0">
                    <a:latin typeface="Courier New" pitchFamily="49" charset="0"/>
                    <a:cs typeface="Courier New" pitchFamily="49" charset="0"/>
                  </a:rPr>
                  <a:t>My Article Title</a:t>
                </a:r>
                <a:r>
                  <a:rPr lang="en-US" sz="2000" dirty="0">
                    <a:solidFill>
                      <a:schemeClr val="accent1">
                        <a:lumMod val="75000"/>
                      </a:schemeClr>
                    </a:solidFill>
                    <a:latin typeface="Courier New" pitchFamily="49" charset="0"/>
                    <a:cs typeface="Courier New" pitchFamily="49" charset="0"/>
                  </a:rPr>
                  <a:t>&lt;/span&gt;</a:t>
                </a:r>
              </a:p>
              <a:p>
                <a:pPr marL="342900" indent="-342900" defTabSz="914363" fontAlgn="auto">
                  <a:lnSpc>
                    <a:spcPct val="90000"/>
                  </a:lnSpc>
                  <a:spcBef>
                    <a:spcPct val="20000"/>
                  </a:spcBef>
                  <a:spcAft>
                    <a:spcPts val="0"/>
                  </a:spcAft>
                  <a:buSzPct val="70000"/>
                  <a:defRPr/>
                </a:pPr>
                <a:r>
                  <a:rPr lang="en-US" sz="2000" dirty="0">
                    <a:solidFill>
                      <a:schemeClr val="accent1">
                        <a:lumMod val="75000"/>
                      </a:schemeClr>
                    </a:solidFill>
                    <a:latin typeface="Courier New" pitchFamily="49" charset="0"/>
                    <a:cs typeface="Courier New" pitchFamily="49" charset="0"/>
                  </a:rPr>
                  <a:t>&lt;p&gt;</a:t>
                </a:r>
                <a:r>
                  <a:rPr lang="en-US" sz="2000" dirty="0">
                    <a:latin typeface="Courier New" pitchFamily="49" charset="0"/>
                    <a:cs typeface="Courier New" pitchFamily="49" charset="0"/>
                  </a:rPr>
                  <a:t>Scientists reported Wednesday…</a:t>
                </a:r>
                <a:r>
                  <a:rPr lang="en-US" sz="2000" dirty="0">
                    <a:solidFill>
                      <a:schemeClr val="accent1">
                        <a:lumMod val="75000"/>
                      </a:schemeClr>
                    </a:solidFill>
                    <a:latin typeface="Courier New" pitchFamily="49" charset="0"/>
                    <a:cs typeface="Courier New" pitchFamily="49" charset="0"/>
                  </a:rPr>
                  <a:t>&lt;/p&gt;</a:t>
                </a:r>
              </a:p>
            </p:txBody>
          </p:sp>
          <p:pic>
            <p:nvPicPr>
              <p:cNvPr id="10" name="Picture 6"/>
              <p:cNvPicPr>
                <a:picLocks noChangeAspect="1" noChangeArrowheads="1"/>
              </p:cNvPicPr>
              <p:nvPr/>
            </p:nvPicPr>
            <p:blipFill>
              <a:blip r:embed="rId4" cstate="print"/>
              <a:srcRect/>
              <a:stretch>
                <a:fillRect/>
              </a:stretch>
            </p:blipFill>
            <p:spPr bwMode="auto">
              <a:xfrm>
                <a:off x="128633" y="4898800"/>
                <a:ext cx="576761" cy="665210"/>
              </a:xfrm>
              <a:prstGeom prst="rect">
                <a:avLst/>
              </a:prstGeom>
              <a:noFill/>
              <a:ln w="9525">
                <a:noFill/>
                <a:miter lim="800000"/>
                <a:headEnd/>
                <a:tailEnd/>
              </a:ln>
            </p:spPr>
          </p:pic>
          <p:cxnSp>
            <p:nvCxnSpPr>
              <p:cNvPr id="11" name="Straight Connector 10"/>
              <p:cNvCxnSpPr/>
              <p:nvPr/>
            </p:nvCxnSpPr>
            <p:spPr>
              <a:xfrm>
                <a:off x="809709" y="4005943"/>
                <a:ext cx="8030031" cy="158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use of common tags</a:t>
            </a:r>
            <a:endParaRPr lang="en-US" dirty="0"/>
          </a:p>
        </p:txBody>
      </p:sp>
      <p:grpSp>
        <p:nvGrpSpPr>
          <p:cNvPr id="3" name="Group 18"/>
          <p:cNvGrpSpPr/>
          <p:nvPr/>
        </p:nvGrpSpPr>
        <p:grpSpPr>
          <a:xfrm>
            <a:off x="533400" y="4816429"/>
            <a:ext cx="7924800" cy="781854"/>
            <a:chOff x="685800" y="2662535"/>
            <a:chExt cx="7924800" cy="781854"/>
          </a:xfrm>
        </p:grpSpPr>
        <p:sp>
          <p:nvSpPr>
            <p:cNvPr id="7" name="TextBox 6"/>
            <p:cNvSpPr txBox="1"/>
            <p:nvPr/>
          </p:nvSpPr>
          <p:spPr>
            <a:xfrm>
              <a:off x="685800" y="2662535"/>
              <a:ext cx="3276600" cy="461665"/>
            </a:xfrm>
            <a:prstGeom prst="rect">
              <a:avLst/>
            </a:prstGeom>
            <a:noFill/>
          </p:spPr>
          <p:txBody>
            <a:bodyPr wrap="square" rtlCol="0">
              <a:spAutoFit/>
            </a:bodyPr>
            <a:lstStyle/>
            <a:p>
              <a:r>
                <a:rPr lang="en-US" sz="2400" b="1" dirty="0" smtClean="0">
                  <a:latin typeface="Courier New" pitchFamily="49" charset="0"/>
                  <a:cs typeface="Courier New" pitchFamily="49" charset="0"/>
                </a:rPr>
                <a:t>&lt;h1&gt;, &lt;h2&gt;, &lt;h3&gt;</a:t>
              </a:r>
              <a:endParaRPr lang="en-US" b="1" dirty="0">
                <a:latin typeface="Courier New" pitchFamily="49" charset="0"/>
                <a:cs typeface="Courier New" pitchFamily="49" charset="0"/>
              </a:endParaRPr>
            </a:p>
          </p:txBody>
        </p:sp>
        <p:sp>
          <p:nvSpPr>
            <p:cNvPr id="10" name="Rectangle 9"/>
            <p:cNvSpPr/>
            <p:nvPr/>
          </p:nvSpPr>
          <p:spPr>
            <a:xfrm>
              <a:off x="685800" y="3105835"/>
              <a:ext cx="7924800" cy="338554"/>
            </a:xfrm>
            <a:prstGeom prst="rect">
              <a:avLst/>
            </a:prstGeom>
          </p:spPr>
          <p:txBody>
            <a:bodyPr wrap="square">
              <a:spAutoFit/>
            </a:bodyPr>
            <a:lstStyle/>
            <a:p>
              <a:r>
                <a:rPr lang="en-US" sz="1600" i="1" dirty="0" smtClean="0"/>
                <a:t>Did you know there is only </a:t>
              </a:r>
              <a:r>
                <a:rPr lang="en-US" sz="1600" i="1" dirty="0" smtClean="0"/>
                <a:t>H1 tag1 </a:t>
              </a:r>
              <a:r>
                <a:rPr lang="en-US" sz="1600" i="1" dirty="0" smtClean="0"/>
                <a:t>per page? They signify the most important </a:t>
              </a:r>
              <a:r>
                <a:rPr lang="en-US" sz="1600" i="1" dirty="0" smtClean="0"/>
                <a:t>content</a:t>
              </a:r>
              <a:endParaRPr lang="en-US" sz="1600" i="1" dirty="0" smtClean="0"/>
            </a:p>
          </p:txBody>
        </p:sp>
      </p:grpSp>
      <p:grpSp>
        <p:nvGrpSpPr>
          <p:cNvPr id="5" name="Group 16"/>
          <p:cNvGrpSpPr/>
          <p:nvPr/>
        </p:nvGrpSpPr>
        <p:grpSpPr>
          <a:xfrm>
            <a:off x="533400" y="2440700"/>
            <a:ext cx="7543800" cy="1041975"/>
            <a:chOff x="609600" y="3657600"/>
            <a:chExt cx="7543800" cy="1041975"/>
          </a:xfrm>
        </p:grpSpPr>
        <p:sp>
          <p:nvSpPr>
            <p:cNvPr id="8" name="TextBox 7"/>
            <p:cNvSpPr txBox="1"/>
            <p:nvPr/>
          </p:nvSpPr>
          <p:spPr>
            <a:xfrm>
              <a:off x="609600" y="3657600"/>
              <a:ext cx="7391400" cy="461665"/>
            </a:xfrm>
            <a:prstGeom prst="rect">
              <a:avLst/>
            </a:prstGeom>
            <a:noFill/>
          </p:spPr>
          <p:txBody>
            <a:bodyPr wrap="square" rtlCol="0">
              <a:spAutoFit/>
            </a:bodyPr>
            <a:lstStyle/>
            <a:p>
              <a:r>
                <a:rPr lang="en-US" sz="2400" b="1" dirty="0" smtClean="0">
                  <a:latin typeface="Courier New" pitchFamily="49" charset="0"/>
                  <a:cs typeface="Courier New" pitchFamily="49" charset="0"/>
                </a:rPr>
                <a:t>&lt;meta name=“description” content=“”&gt;</a:t>
              </a:r>
              <a:endParaRPr lang="en-US" b="1" dirty="0">
                <a:latin typeface="Courier New" pitchFamily="49" charset="0"/>
                <a:cs typeface="Courier New" pitchFamily="49" charset="0"/>
              </a:endParaRPr>
            </a:p>
          </p:txBody>
        </p:sp>
        <p:sp>
          <p:nvSpPr>
            <p:cNvPr id="11" name="Rectangle 10"/>
            <p:cNvSpPr/>
            <p:nvPr/>
          </p:nvSpPr>
          <p:spPr>
            <a:xfrm>
              <a:off x="609600" y="4114800"/>
              <a:ext cx="7543800" cy="584775"/>
            </a:xfrm>
            <a:prstGeom prst="rect">
              <a:avLst/>
            </a:prstGeom>
          </p:spPr>
          <p:txBody>
            <a:bodyPr wrap="square">
              <a:spAutoFit/>
            </a:bodyPr>
            <a:lstStyle/>
            <a:p>
              <a:r>
                <a:rPr lang="en-US" sz="1600" i="1" dirty="0" smtClean="0"/>
                <a:t>Description tag is a must; make it short &amp; sweet and unique to the page. You don’t need a keyword tag.</a:t>
              </a:r>
            </a:p>
          </p:txBody>
        </p:sp>
      </p:grpSp>
      <p:grpSp>
        <p:nvGrpSpPr>
          <p:cNvPr id="6" name="Group 17"/>
          <p:cNvGrpSpPr/>
          <p:nvPr/>
        </p:nvGrpSpPr>
        <p:grpSpPr>
          <a:xfrm>
            <a:off x="533400" y="5905381"/>
            <a:ext cx="7543800" cy="800219"/>
            <a:chOff x="609600" y="5253335"/>
            <a:chExt cx="7543800" cy="800219"/>
          </a:xfrm>
        </p:grpSpPr>
        <p:sp>
          <p:nvSpPr>
            <p:cNvPr id="12" name="TextBox 11"/>
            <p:cNvSpPr txBox="1"/>
            <p:nvPr/>
          </p:nvSpPr>
          <p:spPr>
            <a:xfrm>
              <a:off x="609600" y="5253335"/>
              <a:ext cx="7391400" cy="461665"/>
            </a:xfrm>
            <a:prstGeom prst="rect">
              <a:avLst/>
            </a:prstGeom>
            <a:noFill/>
          </p:spPr>
          <p:txBody>
            <a:bodyPr wrap="square" rtlCol="0">
              <a:spAutoFit/>
            </a:bodyPr>
            <a:lstStyle/>
            <a:p>
              <a:r>
                <a:rPr lang="en-US" sz="2400" b="1" dirty="0" smtClean="0">
                  <a:latin typeface="Courier New" pitchFamily="49" charset="0"/>
                  <a:cs typeface="Courier New" pitchFamily="49" charset="0"/>
                </a:rPr>
                <a:t>&lt;</a:t>
              </a:r>
              <a:r>
                <a:rPr lang="en-US" sz="2400" b="1" dirty="0" err="1" smtClean="0">
                  <a:latin typeface="Courier New" pitchFamily="49" charset="0"/>
                  <a:cs typeface="Courier New" pitchFamily="49" charset="0"/>
                </a:rPr>
                <a:t>noscript</a:t>
              </a:r>
              <a:r>
                <a:rPr lang="en-US" sz="2400" b="1" dirty="0" smtClean="0">
                  <a:latin typeface="Courier New" pitchFamily="49" charset="0"/>
                  <a:cs typeface="Courier New" pitchFamily="49" charset="0"/>
                </a:rPr>
                <a:t>&gt;, &lt;object&gt;</a:t>
              </a:r>
              <a:endParaRPr lang="en-US" b="1" dirty="0">
                <a:latin typeface="Courier New" pitchFamily="49" charset="0"/>
                <a:cs typeface="Courier New" pitchFamily="49" charset="0"/>
              </a:endParaRPr>
            </a:p>
          </p:txBody>
        </p:sp>
        <p:sp>
          <p:nvSpPr>
            <p:cNvPr id="13" name="Rectangle 12"/>
            <p:cNvSpPr/>
            <p:nvPr/>
          </p:nvSpPr>
          <p:spPr>
            <a:xfrm>
              <a:off x="609600" y="5715000"/>
              <a:ext cx="7543800" cy="338554"/>
            </a:xfrm>
            <a:prstGeom prst="rect">
              <a:avLst/>
            </a:prstGeom>
          </p:spPr>
          <p:txBody>
            <a:bodyPr wrap="square">
              <a:spAutoFit/>
            </a:bodyPr>
            <a:lstStyle/>
            <a:p>
              <a:r>
                <a:rPr lang="en-US" sz="1600" i="1" dirty="0" smtClean="0"/>
                <a:t>Actually useful to search engines and people with down-level experiences.</a:t>
              </a:r>
            </a:p>
          </p:txBody>
        </p:sp>
      </p:grpSp>
      <p:grpSp>
        <p:nvGrpSpPr>
          <p:cNvPr id="9" name="Group 21"/>
          <p:cNvGrpSpPr/>
          <p:nvPr/>
        </p:nvGrpSpPr>
        <p:grpSpPr>
          <a:xfrm>
            <a:off x="533400" y="1091625"/>
            <a:ext cx="7543800" cy="1041975"/>
            <a:chOff x="609600" y="3657600"/>
            <a:chExt cx="7543800" cy="1041975"/>
          </a:xfrm>
        </p:grpSpPr>
        <p:sp>
          <p:nvSpPr>
            <p:cNvPr id="23" name="TextBox 22"/>
            <p:cNvSpPr txBox="1"/>
            <p:nvPr/>
          </p:nvSpPr>
          <p:spPr>
            <a:xfrm>
              <a:off x="609600" y="3657600"/>
              <a:ext cx="7391400" cy="461665"/>
            </a:xfrm>
            <a:prstGeom prst="rect">
              <a:avLst/>
            </a:prstGeom>
            <a:noFill/>
          </p:spPr>
          <p:txBody>
            <a:bodyPr wrap="square" rtlCol="0">
              <a:spAutoFit/>
            </a:bodyPr>
            <a:lstStyle/>
            <a:p>
              <a:r>
                <a:rPr lang="en-US" sz="2400" b="1" dirty="0" smtClean="0">
                  <a:latin typeface="Courier New" pitchFamily="49" charset="0"/>
                  <a:cs typeface="Courier New" pitchFamily="49" charset="0"/>
                </a:rPr>
                <a:t>&lt;title&gt;</a:t>
              </a:r>
              <a:endParaRPr lang="en-US" b="1" dirty="0">
                <a:latin typeface="Courier New" pitchFamily="49" charset="0"/>
                <a:cs typeface="Courier New" pitchFamily="49" charset="0"/>
              </a:endParaRPr>
            </a:p>
          </p:txBody>
        </p:sp>
        <p:sp>
          <p:nvSpPr>
            <p:cNvPr id="24" name="Rectangle 23"/>
            <p:cNvSpPr/>
            <p:nvPr/>
          </p:nvSpPr>
          <p:spPr>
            <a:xfrm>
              <a:off x="609600" y="4114800"/>
              <a:ext cx="7543800" cy="584775"/>
            </a:xfrm>
            <a:prstGeom prst="rect">
              <a:avLst/>
            </a:prstGeom>
          </p:spPr>
          <p:txBody>
            <a:bodyPr wrap="square">
              <a:spAutoFit/>
            </a:bodyPr>
            <a:lstStyle/>
            <a:p>
              <a:r>
                <a:rPr lang="en-US" sz="1600" i="1" dirty="0" smtClean="0"/>
                <a:t>Description tag is a must; make it short &amp; sweet and unique to the page. You don’t need a keyword tag.</a:t>
              </a:r>
            </a:p>
          </p:txBody>
        </p:sp>
      </p:grpSp>
      <p:sp>
        <p:nvSpPr>
          <p:cNvPr id="27" name="&quot;No&quot; Symbol 26"/>
          <p:cNvSpPr/>
          <p:nvPr/>
        </p:nvSpPr>
        <p:spPr>
          <a:xfrm>
            <a:off x="3200400" y="3352800"/>
            <a:ext cx="990600" cy="838200"/>
          </a:xfrm>
          <a:prstGeom prst="noSmoking">
            <a:avLst>
              <a:gd name="adj" fmla="val 6839"/>
            </a:avLst>
          </a:prstGeom>
          <a:solidFill>
            <a:srgbClr val="FF0000"/>
          </a:solidFill>
          <a:ln>
            <a:solidFill>
              <a:srgbClr val="BD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28"/>
          <p:cNvGrpSpPr/>
          <p:nvPr/>
        </p:nvGrpSpPr>
        <p:grpSpPr>
          <a:xfrm>
            <a:off x="533400" y="3505200"/>
            <a:ext cx="7924800" cy="1004129"/>
            <a:chOff x="533400" y="3505200"/>
            <a:chExt cx="7924800" cy="1004129"/>
          </a:xfrm>
        </p:grpSpPr>
        <p:grpSp>
          <p:nvGrpSpPr>
            <p:cNvPr id="16" name="Group 19"/>
            <p:cNvGrpSpPr/>
            <p:nvPr/>
          </p:nvGrpSpPr>
          <p:grpSpPr>
            <a:xfrm>
              <a:off x="533400" y="3789775"/>
              <a:ext cx="7924800" cy="719554"/>
              <a:chOff x="609600" y="1524000"/>
              <a:chExt cx="7924800" cy="719554"/>
            </a:xfrm>
          </p:grpSpPr>
          <p:sp>
            <p:nvSpPr>
              <p:cNvPr id="4" name="TextBox 3"/>
              <p:cNvSpPr txBox="1"/>
              <p:nvPr/>
            </p:nvSpPr>
            <p:spPr>
              <a:xfrm>
                <a:off x="609600" y="1524000"/>
                <a:ext cx="2362200" cy="461665"/>
              </a:xfrm>
              <a:prstGeom prst="rect">
                <a:avLst/>
              </a:prstGeom>
              <a:noFill/>
            </p:spPr>
            <p:txBody>
              <a:bodyPr wrap="square" rtlCol="0">
                <a:spAutoFit/>
              </a:bodyPr>
              <a:lstStyle/>
              <a:p>
                <a:r>
                  <a:rPr lang="en-US" sz="2400" b="1" dirty="0" smtClean="0">
                    <a:latin typeface="Courier New" pitchFamily="49" charset="0"/>
                    <a:cs typeface="Courier New" pitchFamily="49" charset="0"/>
                  </a:rPr>
                  <a:t>&lt;a&gt;</a:t>
                </a:r>
                <a:endParaRPr lang="en-US" b="1" dirty="0">
                  <a:latin typeface="Courier New" pitchFamily="49" charset="0"/>
                  <a:cs typeface="Courier New" pitchFamily="49" charset="0"/>
                </a:endParaRPr>
              </a:p>
            </p:txBody>
          </p:sp>
          <p:sp>
            <p:nvSpPr>
              <p:cNvPr id="14" name="Rectangle 13"/>
              <p:cNvSpPr/>
              <p:nvPr/>
            </p:nvSpPr>
            <p:spPr>
              <a:xfrm>
                <a:off x="609600" y="1905000"/>
                <a:ext cx="7924800" cy="338554"/>
              </a:xfrm>
              <a:prstGeom prst="rect">
                <a:avLst/>
              </a:prstGeom>
            </p:spPr>
            <p:txBody>
              <a:bodyPr wrap="square">
                <a:spAutoFit/>
              </a:bodyPr>
              <a:lstStyle/>
              <a:p>
                <a:r>
                  <a:rPr lang="en-US" sz="1600" i="1" dirty="0" smtClean="0"/>
                  <a:t>Did you know there is only 1 per page? They signify the most important topic on the page.</a:t>
                </a:r>
              </a:p>
            </p:txBody>
          </p:sp>
        </p:grpSp>
        <p:sp>
          <p:nvSpPr>
            <p:cNvPr id="26" name="TextBox 25"/>
            <p:cNvSpPr txBox="1"/>
            <p:nvPr/>
          </p:nvSpPr>
          <p:spPr>
            <a:xfrm>
              <a:off x="2667000" y="3505200"/>
              <a:ext cx="2209800" cy="584775"/>
            </a:xfrm>
            <a:prstGeom prst="rect">
              <a:avLst/>
            </a:prstGeom>
            <a:noFill/>
          </p:spPr>
          <p:txBody>
            <a:bodyPr wrap="square" rtlCol="0">
              <a:spAutoFit/>
            </a:bodyPr>
            <a:lstStyle/>
            <a:p>
              <a:pPr algn="ctr"/>
              <a:r>
                <a:rPr lang="en-US" sz="1600" dirty="0" smtClean="0">
                  <a:hlinkClick r:id="" action="ppaction://noaction"/>
                </a:rPr>
                <a:t>More Information</a:t>
              </a:r>
            </a:p>
            <a:p>
              <a:pPr algn="ctr"/>
              <a:r>
                <a:rPr lang="en-US" sz="1600" dirty="0" smtClean="0">
                  <a:hlinkClick r:id="" action="ppaction://noaction"/>
                </a:rPr>
                <a:t>Click Here</a:t>
              </a:r>
              <a:endParaRPr lang="en-US" sz="1600" dirty="0"/>
            </a:p>
          </p:txBody>
        </p:sp>
        <p:sp>
          <p:nvSpPr>
            <p:cNvPr id="28" name="TextBox 27"/>
            <p:cNvSpPr txBox="1"/>
            <p:nvPr/>
          </p:nvSpPr>
          <p:spPr>
            <a:xfrm>
              <a:off x="5181600" y="3505200"/>
              <a:ext cx="2895600" cy="584775"/>
            </a:xfrm>
            <a:prstGeom prst="rect">
              <a:avLst/>
            </a:prstGeom>
            <a:noFill/>
          </p:spPr>
          <p:txBody>
            <a:bodyPr wrap="square" rtlCol="0">
              <a:spAutoFit/>
            </a:bodyPr>
            <a:lstStyle/>
            <a:p>
              <a:pPr algn="ctr"/>
              <a:r>
                <a:rPr lang="en-US" sz="1600" dirty="0" smtClean="0">
                  <a:hlinkClick r:id="" action="ppaction://noaction"/>
                </a:rPr>
                <a:t>SEO Presentation (Web 2.0)</a:t>
              </a:r>
              <a:r>
                <a:rPr lang="en-US" sz="1600" dirty="0" smtClean="0"/>
                <a:t>, </a:t>
              </a:r>
            </a:p>
            <a:p>
              <a:pPr algn="ctr"/>
              <a:r>
                <a:rPr lang="en-US" sz="1600" dirty="0" smtClean="0">
                  <a:hlinkClick r:id="rId3" action="ppaction://hlinkfile"/>
                </a:rPr>
                <a:t>Download Pac Man 1.3</a:t>
              </a:r>
              <a:endParaRPr lang="en-US" sz="16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9"/>
                                        </p:tgtEl>
                                        <p:attrNameLst>
                                          <p:attrName>style.opacity</p:attrName>
                                        </p:attrNameLst>
                                      </p:cBhvr>
                                      <p:to>
                                        <p:strVal val="0.5"/>
                                      </p:to>
                                    </p:set>
                                    <p:animEffect filter="image" prLst="opacity: 0.5">
                                      <p:cBhvr rctx="IE">
                                        <p:cTn id="11" dur="indefinite"/>
                                        <p:tgtEl>
                                          <p:spTgt spid="9"/>
                                        </p:tgtEl>
                                      </p:cBhvr>
                                    </p:animEffec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5"/>
                                        </p:tgtEl>
                                        <p:attrNameLst>
                                          <p:attrName>style.opacity</p:attrName>
                                        </p:attrNameLst>
                                      </p:cBhvr>
                                      <p:to>
                                        <p:strVal val="0.5"/>
                                      </p:to>
                                    </p:set>
                                    <p:animEffect filter="image" prLst="opacity: 0.5">
                                      <p:cBhvr rctx="IE">
                                        <p:cTn id="18" dur="indefinite"/>
                                        <p:tgtEl>
                                          <p:spTgt spid="5"/>
                                        </p:tgtEl>
                                      </p:cBhvr>
                                    </p:animEffec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childTnLst>
                                    <p:set>
                                      <p:cBhvr rctx="PPT">
                                        <p:cTn id="28" dur="indefinite"/>
                                        <p:tgtEl>
                                          <p:spTgt spid="27"/>
                                        </p:tgtEl>
                                        <p:attrNameLst>
                                          <p:attrName>style.opacity</p:attrName>
                                        </p:attrNameLst>
                                      </p:cBhvr>
                                      <p:to>
                                        <p:strVal val="0.5"/>
                                      </p:to>
                                    </p:set>
                                    <p:animEffect filter="image" prLst="opacity: 0.5">
                                      <p:cBhvr rctx="IE">
                                        <p:cTn id="29" dur="indefinite"/>
                                        <p:tgtEl>
                                          <p:spTgt spid="27"/>
                                        </p:tgtEl>
                                      </p:cBhvr>
                                    </p:animEffect>
                                  </p:childTnLst>
                                </p:cTn>
                              </p:par>
                              <p:par>
                                <p:cTn id="30" presetID="9" presetClass="emph" presetSubtype="0" nodeType="withEffect">
                                  <p:stCondLst>
                                    <p:cond delay="0"/>
                                  </p:stCondLst>
                                  <p:childTnLst>
                                    <p:set>
                                      <p:cBhvr rctx="PPT">
                                        <p:cTn id="31" dur="indefinite"/>
                                        <p:tgtEl>
                                          <p:spTgt spid="15"/>
                                        </p:tgtEl>
                                        <p:attrNameLst>
                                          <p:attrName>style.opacity</p:attrName>
                                        </p:attrNameLst>
                                      </p:cBhvr>
                                      <p:to>
                                        <p:strVal val="0.5"/>
                                      </p:to>
                                    </p:set>
                                    <p:animEffect filter="image" prLst="opacity: 0.5">
                                      <p:cBhvr rctx="IE">
                                        <p:cTn id="32" dur="indefinite"/>
                                        <p:tgtEl>
                                          <p:spTgt spid="15"/>
                                        </p:tgtEl>
                                      </p:cBhvr>
                                    </p:animEffec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3"/>
                                        </p:tgtEl>
                                        <p:attrNameLst>
                                          <p:attrName>style.opacity</p:attrName>
                                        </p:attrNameLst>
                                      </p:cBhvr>
                                      <p:to>
                                        <p:strVal val="0.5"/>
                                      </p:to>
                                    </p:set>
                                    <p:animEffect filter="image" prLst="opacity: 0.5">
                                      <p:cBhvr rctx="IE">
                                        <p:cTn id="39" dur="indefinite"/>
                                        <p:tgtEl>
                                          <p:spTgt spid="3"/>
                                        </p:tgtEl>
                                      </p:cBhvr>
                                    </p:animEffect>
                                  </p:childTnLst>
                                </p:cTn>
                              </p:par>
                              <p:par>
                                <p:cTn id="40" presetID="1"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mtClean="0"/>
              <a:t>Presentation Outline (hidden slide):</a:t>
            </a:r>
            <a:endParaRPr lang="en-US" dirty="0"/>
          </a:p>
        </p:txBody>
      </p:sp>
      <p:sp>
        <p:nvSpPr>
          <p:cNvPr id="27651" name="Rectangle 3"/>
          <p:cNvSpPr>
            <a:spLocks noGrp="1" noChangeArrowheads="1"/>
          </p:cNvSpPr>
          <p:nvPr>
            <p:ph type="body" sz="quarter" idx="10"/>
          </p:nvPr>
        </p:nvSpPr>
        <p:spPr>
          <a:xfrm>
            <a:off x="381000" y="1905000"/>
            <a:ext cx="8382000" cy="4475071"/>
          </a:xfrm>
        </p:spPr>
        <p:txBody>
          <a:bodyPr/>
          <a:lstStyle/>
          <a:p>
            <a:r>
              <a:rPr lang="en-US" dirty="0" smtClean="0"/>
              <a:t>Title: Advanced SEO for Developers</a:t>
            </a:r>
          </a:p>
          <a:p>
            <a:r>
              <a:rPr lang="en-US" dirty="0" smtClean="0"/>
              <a:t>Technical Level: 300</a:t>
            </a:r>
          </a:p>
          <a:p>
            <a:r>
              <a:rPr lang="en-US" dirty="0" smtClean="0"/>
              <a:t>Intended Audience: Web Developers</a:t>
            </a:r>
          </a:p>
          <a:p>
            <a:r>
              <a:rPr lang="en-US" dirty="0" smtClean="0"/>
              <a:t>Objectives (what do you want the audience to take away from this session):</a:t>
            </a:r>
          </a:p>
          <a:p>
            <a:pPr lvl="1"/>
            <a:r>
              <a:rPr lang="en-US" dirty="0" smtClean="0"/>
              <a:t>1. SEO is a really big deal</a:t>
            </a:r>
          </a:p>
          <a:p>
            <a:pPr lvl="1"/>
            <a:r>
              <a:rPr lang="en-US" dirty="0" smtClean="0"/>
              <a:t>2. Top Design Best Practices for SEO</a:t>
            </a:r>
          </a:p>
          <a:p>
            <a:pPr lvl="1"/>
            <a:r>
              <a:rPr lang="en-US" dirty="0" smtClean="0"/>
              <a:t>3. How to Diagnose SEO Issues</a:t>
            </a:r>
          </a:p>
          <a:p>
            <a:r>
              <a:rPr lang="en-US" dirty="0" smtClean="0"/>
              <a:t>Presentation Outline (including demos):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Improper use of common tags</a:t>
            </a:r>
            <a:endParaRPr lang="en-US" dirty="0"/>
          </a:p>
        </p:txBody>
      </p:sp>
      <p:grpSp>
        <p:nvGrpSpPr>
          <p:cNvPr id="3" name="Group 10"/>
          <p:cNvGrpSpPr/>
          <p:nvPr/>
        </p:nvGrpSpPr>
        <p:grpSpPr>
          <a:xfrm>
            <a:off x="609600" y="5663625"/>
            <a:ext cx="7924800" cy="965775"/>
            <a:chOff x="609600" y="5410200"/>
            <a:chExt cx="7924800" cy="965775"/>
          </a:xfrm>
        </p:grpSpPr>
        <p:sp>
          <p:nvSpPr>
            <p:cNvPr id="5" name="TextBox 4"/>
            <p:cNvSpPr txBox="1"/>
            <p:nvPr/>
          </p:nvSpPr>
          <p:spPr>
            <a:xfrm>
              <a:off x="609600" y="5410200"/>
              <a:ext cx="2362200" cy="461665"/>
            </a:xfrm>
            <a:prstGeom prst="rect">
              <a:avLst/>
            </a:prstGeom>
            <a:noFill/>
          </p:spPr>
          <p:txBody>
            <a:bodyPr wrap="square" rtlCol="0">
              <a:spAutoFit/>
            </a:bodyPr>
            <a:lstStyle/>
            <a:p>
              <a:r>
                <a:rPr lang="en-US" sz="2400" b="1" dirty="0" smtClean="0">
                  <a:latin typeface="Courier New" pitchFamily="49" charset="0"/>
                  <a:cs typeface="Courier New" pitchFamily="49" charset="0"/>
                </a:rPr>
                <a:t>&lt;blink&gt;</a:t>
              </a:r>
              <a:endParaRPr lang="en-US" b="1" dirty="0">
                <a:latin typeface="Courier New" pitchFamily="49" charset="0"/>
                <a:cs typeface="Courier New" pitchFamily="49" charset="0"/>
              </a:endParaRPr>
            </a:p>
          </p:txBody>
        </p:sp>
        <p:sp>
          <p:nvSpPr>
            <p:cNvPr id="10" name="Rectangle 9"/>
            <p:cNvSpPr/>
            <p:nvPr/>
          </p:nvSpPr>
          <p:spPr>
            <a:xfrm>
              <a:off x="609600" y="5791200"/>
              <a:ext cx="7924800" cy="584775"/>
            </a:xfrm>
            <a:prstGeom prst="rect">
              <a:avLst/>
            </a:prstGeom>
          </p:spPr>
          <p:txBody>
            <a:bodyPr wrap="square">
              <a:spAutoFit/>
            </a:bodyPr>
            <a:lstStyle/>
            <a:p>
              <a:r>
                <a:rPr lang="en-US" sz="1600" i="1" dirty="0" smtClean="0"/>
                <a:t>Really, I’m just kidding. Did you know MSFT never implemented support for this? When are they going to get onboard with HTML standards! (Still works in Firefox though!)</a:t>
              </a:r>
            </a:p>
          </p:txBody>
        </p:sp>
      </p:grpSp>
      <p:grpSp>
        <p:nvGrpSpPr>
          <p:cNvPr id="6" name="Group 12"/>
          <p:cNvGrpSpPr/>
          <p:nvPr/>
        </p:nvGrpSpPr>
        <p:grpSpPr>
          <a:xfrm>
            <a:off x="609600" y="3515379"/>
            <a:ext cx="7924800" cy="724019"/>
            <a:chOff x="609600" y="3729335"/>
            <a:chExt cx="7924800" cy="724019"/>
          </a:xfrm>
        </p:grpSpPr>
        <p:sp>
          <p:nvSpPr>
            <p:cNvPr id="4" name="TextBox 3"/>
            <p:cNvSpPr txBox="1"/>
            <p:nvPr/>
          </p:nvSpPr>
          <p:spPr>
            <a:xfrm>
              <a:off x="609600" y="3729335"/>
              <a:ext cx="2362200" cy="461665"/>
            </a:xfrm>
            <a:prstGeom prst="rect">
              <a:avLst/>
            </a:prstGeom>
            <a:noFill/>
          </p:spPr>
          <p:txBody>
            <a:bodyPr wrap="square" rtlCol="0">
              <a:spAutoFit/>
            </a:bodyPr>
            <a:lstStyle/>
            <a:p>
              <a:r>
                <a:rPr lang="en-US" sz="2400" b="1" dirty="0" smtClean="0">
                  <a:latin typeface="Courier New" pitchFamily="49" charset="0"/>
                  <a:cs typeface="Courier New" pitchFamily="49" charset="0"/>
                </a:rPr>
                <a:t>&lt;frame&gt;</a:t>
              </a:r>
              <a:endParaRPr lang="en-US" b="1" dirty="0">
                <a:latin typeface="Courier New" pitchFamily="49" charset="0"/>
                <a:cs typeface="Courier New" pitchFamily="49" charset="0"/>
              </a:endParaRPr>
            </a:p>
          </p:txBody>
        </p:sp>
        <p:sp>
          <p:nvSpPr>
            <p:cNvPr id="12" name="Rectangle 11"/>
            <p:cNvSpPr/>
            <p:nvPr/>
          </p:nvSpPr>
          <p:spPr>
            <a:xfrm>
              <a:off x="609600" y="4114800"/>
              <a:ext cx="7924800" cy="338554"/>
            </a:xfrm>
            <a:prstGeom prst="rect">
              <a:avLst/>
            </a:prstGeom>
          </p:spPr>
          <p:txBody>
            <a:bodyPr wrap="square">
              <a:spAutoFit/>
            </a:bodyPr>
            <a:lstStyle/>
            <a:p>
              <a:r>
                <a:rPr lang="en-US" sz="1600" i="1" dirty="0" smtClean="0"/>
                <a:t>If you use this, other web developers will mock you. Are you prepared for that kind of ridicule?</a:t>
              </a:r>
            </a:p>
          </p:txBody>
        </p:sp>
      </p:grpSp>
      <p:grpSp>
        <p:nvGrpSpPr>
          <p:cNvPr id="8" name="Group 15"/>
          <p:cNvGrpSpPr/>
          <p:nvPr/>
        </p:nvGrpSpPr>
        <p:grpSpPr>
          <a:xfrm>
            <a:off x="609600" y="1219200"/>
            <a:ext cx="7924800" cy="795754"/>
            <a:chOff x="609600" y="1524000"/>
            <a:chExt cx="7924800" cy="795754"/>
          </a:xfrm>
        </p:grpSpPr>
        <p:sp>
          <p:nvSpPr>
            <p:cNvPr id="7" name="TextBox 6"/>
            <p:cNvSpPr txBox="1"/>
            <p:nvPr/>
          </p:nvSpPr>
          <p:spPr>
            <a:xfrm>
              <a:off x="609600" y="1524000"/>
              <a:ext cx="2362200" cy="461665"/>
            </a:xfrm>
            <a:prstGeom prst="rect">
              <a:avLst/>
            </a:prstGeom>
            <a:noFill/>
          </p:spPr>
          <p:txBody>
            <a:bodyPr wrap="square" rtlCol="0">
              <a:spAutoFit/>
            </a:bodyPr>
            <a:lstStyle/>
            <a:p>
              <a:r>
                <a:rPr lang="en-US" sz="2400" b="1" dirty="0" smtClean="0">
                  <a:latin typeface="Courier New" pitchFamily="49" charset="0"/>
                  <a:cs typeface="Courier New" pitchFamily="49" charset="0"/>
                </a:rPr>
                <a:t>&lt;script&gt;</a:t>
              </a:r>
              <a:endParaRPr lang="en-US" b="1" dirty="0">
                <a:latin typeface="Courier New" pitchFamily="49" charset="0"/>
                <a:cs typeface="Courier New" pitchFamily="49" charset="0"/>
              </a:endParaRPr>
            </a:p>
          </p:txBody>
        </p:sp>
        <p:sp>
          <p:nvSpPr>
            <p:cNvPr id="15" name="Rectangle 14"/>
            <p:cNvSpPr/>
            <p:nvPr/>
          </p:nvSpPr>
          <p:spPr>
            <a:xfrm>
              <a:off x="609600" y="1981200"/>
              <a:ext cx="7924800" cy="338554"/>
            </a:xfrm>
            <a:prstGeom prst="rect">
              <a:avLst/>
            </a:prstGeom>
          </p:spPr>
          <p:txBody>
            <a:bodyPr wrap="square">
              <a:spAutoFit/>
            </a:bodyPr>
            <a:lstStyle/>
            <a:p>
              <a:r>
                <a:rPr lang="en-US" sz="1600" i="1" dirty="0" smtClean="0"/>
                <a:t>No links or redirects locked behind a script tag</a:t>
              </a:r>
            </a:p>
          </p:txBody>
        </p:sp>
      </p:grpSp>
      <p:grpSp>
        <p:nvGrpSpPr>
          <p:cNvPr id="9" name="Group 16"/>
          <p:cNvGrpSpPr/>
          <p:nvPr/>
        </p:nvGrpSpPr>
        <p:grpSpPr>
          <a:xfrm>
            <a:off x="609600" y="2362200"/>
            <a:ext cx="7924800" cy="724019"/>
            <a:chOff x="609600" y="3729335"/>
            <a:chExt cx="7924800" cy="724019"/>
          </a:xfrm>
        </p:grpSpPr>
        <p:sp>
          <p:nvSpPr>
            <p:cNvPr id="18" name="TextBox 17"/>
            <p:cNvSpPr txBox="1"/>
            <p:nvPr/>
          </p:nvSpPr>
          <p:spPr>
            <a:xfrm>
              <a:off x="609600" y="3729335"/>
              <a:ext cx="3429000" cy="461665"/>
            </a:xfrm>
            <a:prstGeom prst="rect">
              <a:avLst/>
            </a:prstGeom>
            <a:noFill/>
          </p:spPr>
          <p:txBody>
            <a:bodyPr wrap="square" rtlCol="0">
              <a:spAutoFit/>
            </a:bodyPr>
            <a:lstStyle/>
            <a:p>
              <a:r>
                <a:rPr lang="en-US" sz="2400" b="1" dirty="0" smtClean="0">
                  <a:latin typeface="Courier New" pitchFamily="49" charset="0"/>
                  <a:cs typeface="Courier New" pitchFamily="49" charset="0"/>
                </a:rPr>
                <a:t>&lt;</a:t>
              </a:r>
              <a:r>
                <a:rPr lang="en-US" sz="2400" b="1" dirty="0" err="1" smtClean="0">
                  <a:latin typeface="Courier New" pitchFamily="49" charset="0"/>
                  <a:cs typeface="Courier New" pitchFamily="49" charset="0"/>
                </a:rPr>
                <a:t>img</a:t>
              </a:r>
              <a:r>
                <a:rPr lang="en-US" sz="2400" b="1" dirty="0" smtClean="0">
                  <a:latin typeface="Courier New" pitchFamily="49" charset="0"/>
                  <a:cs typeface="Courier New" pitchFamily="49" charset="0"/>
                </a:rPr>
                <a:t> alt=“”&gt;</a:t>
              </a:r>
              <a:endParaRPr lang="en-US" b="1" dirty="0">
                <a:latin typeface="Courier New" pitchFamily="49" charset="0"/>
                <a:cs typeface="Courier New" pitchFamily="49" charset="0"/>
              </a:endParaRPr>
            </a:p>
          </p:txBody>
        </p:sp>
        <p:sp>
          <p:nvSpPr>
            <p:cNvPr id="19" name="Rectangle 18"/>
            <p:cNvSpPr/>
            <p:nvPr/>
          </p:nvSpPr>
          <p:spPr>
            <a:xfrm>
              <a:off x="609600" y="4114800"/>
              <a:ext cx="7924800" cy="338554"/>
            </a:xfrm>
            <a:prstGeom prst="rect">
              <a:avLst/>
            </a:prstGeom>
          </p:spPr>
          <p:txBody>
            <a:bodyPr wrap="square">
              <a:spAutoFit/>
            </a:bodyPr>
            <a:lstStyle/>
            <a:p>
              <a:r>
                <a:rPr lang="en-US" sz="1600" i="1" dirty="0" smtClean="0"/>
                <a:t>Don’t forget to include a description for search engines, and folks with slow connections.</a:t>
              </a:r>
            </a:p>
          </p:txBody>
        </p:sp>
      </p:grpSp>
      <p:grpSp>
        <p:nvGrpSpPr>
          <p:cNvPr id="11" name="Group 19"/>
          <p:cNvGrpSpPr/>
          <p:nvPr/>
        </p:nvGrpSpPr>
        <p:grpSpPr>
          <a:xfrm>
            <a:off x="609600" y="4589501"/>
            <a:ext cx="7924800" cy="970240"/>
            <a:chOff x="609600" y="3729335"/>
            <a:chExt cx="7924800" cy="970240"/>
          </a:xfrm>
        </p:grpSpPr>
        <p:sp>
          <p:nvSpPr>
            <p:cNvPr id="21" name="TextBox 20"/>
            <p:cNvSpPr txBox="1"/>
            <p:nvPr/>
          </p:nvSpPr>
          <p:spPr>
            <a:xfrm>
              <a:off x="609600" y="3729335"/>
              <a:ext cx="7086600" cy="461665"/>
            </a:xfrm>
            <a:prstGeom prst="rect">
              <a:avLst/>
            </a:prstGeom>
            <a:noFill/>
          </p:spPr>
          <p:txBody>
            <a:bodyPr wrap="square" rtlCol="0">
              <a:spAutoFit/>
            </a:bodyPr>
            <a:lstStyle/>
            <a:p>
              <a:r>
                <a:rPr lang="en-US" sz="2400" b="1" dirty="0" smtClean="0">
                  <a:latin typeface="Courier New" pitchFamily="49" charset="0"/>
                  <a:cs typeface="Courier New" pitchFamily="49" charset="0"/>
                </a:rPr>
                <a:t>&lt;meta&gt; </a:t>
              </a:r>
              <a:r>
                <a:rPr lang="en-US" sz="1600" i="1" dirty="0" smtClean="0">
                  <a:latin typeface="Courier New" pitchFamily="49" charset="0"/>
                  <a:cs typeface="Courier New" pitchFamily="49" charset="0"/>
                </a:rPr>
                <a:t>(the crazy ones: Refresh, Robots/</a:t>
              </a:r>
              <a:r>
                <a:rPr lang="en-US" sz="1600" i="1" dirty="0" err="1" smtClean="0">
                  <a:latin typeface="Courier New" pitchFamily="49" charset="0"/>
                  <a:cs typeface="Courier New" pitchFamily="49" charset="0"/>
                </a:rPr>
                <a:t>Index,Follow</a:t>
              </a:r>
              <a:r>
                <a:rPr lang="en-US" sz="1600" i="1" dirty="0" smtClean="0">
                  <a:latin typeface="Courier New" pitchFamily="49" charset="0"/>
                  <a:cs typeface="Courier New" pitchFamily="49" charset="0"/>
                </a:rPr>
                <a:t>)</a:t>
              </a:r>
              <a:endParaRPr lang="en-US" i="1" dirty="0">
                <a:latin typeface="Courier New" pitchFamily="49" charset="0"/>
                <a:cs typeface="Courier New" pitchFamily="49" charset="0"/>
              </a:endParaRPr>
            </a:p>
          </p:txBody>
        </p:sp>
        <p:sp>
          <p:nvSpPr>
            <p:cNvPr id="22" name="Rectangle 21"/>
            <p:cNvSpPr/>
            <p:nvPr/>
          </p:nvSpPr>
          <p:spPr>
            <a:xfrm>
              <a:off x="609600" y="4114800"/>
              <a:ext cx="7924800" cy="584775"/>
            </a:xfrm>
            <a:prstGeom prst="rect">
              <a:avLst/>
            </a:prstGeom>
          </p:spPr>
          <p:txBody>
            <a:bodyPr wrap="square">
              <a:spAutoFit/>
            </a:bodyPr>
            <a:lstStyle/>
            <a:p>
              <a:r>
                <a:rPr lang="en-US" sz="1600" i="1" dirty="0" smtClean="0"/>
                <a:t>You can get caught up in supporting every last meta tag, don’t! Focus on the </a:t>
              </a:r>
              <a:r>
                <a:rPr lang="en-US" sz="1600" i="1" dirty="0" smtClean="0">
                  <a:hlinkClick r:id="rId3"/>
                </a:rPr>
                <a:t>REP</a:t>
              </a:r>
              <a:r>
                <a:rPr lang="en-US" sz="1600" i="1" dirty="0" smtClean="0"/>
                <a:t>, and Description.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8"/>
                                        </p:tgtEl>
                                        <p:attrNameLst>
                                          <p:attrName>style.opacity</p:attrName>
                                        </p:attrNameLst>
                                      </p:cBhvr>
                                      <p:to>
                                        <p:strVal val="0.5"/>
                                      </p:to>
                                    </p:set>
                                    <p:animEffect filter="image" prLst="opacity: 0.5">
                                      <p:cBhvr rctx="IE">
                                        <p:cTn id="11" dur="indefinite"/>
                                        <p:tgtEl>
                                          <p:spTgt spid="8"/>
                                        </p:tgtEl>
                                      </p:cBhvr>
                                    </p:animEffec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9"/>
                                        </p:tgtEl>
                                        <p:attrNameLst>
                                          <p:attrName>style.opacity</p:attrName>
                                        </p:attrNameLst>
                                      </p:cBhvr>
                                      <p:to>
                                        <p:strVal val="0.5"/>
                                      </p:to>
                                    </p:set>
                                    <p:animEffect filter="image" prLst="opacity: 0.5">
                                      <p:cBhvr rctx="IE">
                                        <p:cTn id="18" dur="indefinite"/>
                                        <p:tgtEl>
                                          <p:spTgt spid="9"/>
                                        </p:tgtEl>
                                      </p:cBhvr>
                                    </p:animEffec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6"/>
                                        </p:tgtEl>
                                        <p:attrNameLst>
                                          <p:attrName>style.opacity</p:attrName>
                                        </p:attrNameLst>
                                      </p:cBhvr>
                                      <p:to>
                                        <p:strVal val="0.5"/>
                                      </p:to>
                                    </p:set>
                                    <p:animEffect filter="image" prLst="opacity: 0.5">
                                      <p:cBhvr rctx="IE">
                                        <p:cTn id="25" dur="indefinite"/>
                                        <p:tgtEl>
                                          <p:spTgt spid="6"/>
                                        </p:tgtEl>
                                      </p:cBhvr>
                                    </p:animEffect>
                                  </p:childTnLst>
                                </p:cTn>
                              </p:par>
                              <p:par>
                                <p:cTn id="26" presetID="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11"/>
                                        </p:tgtEl>
                                        <p:attrNameLst>
                                          <p:attrName>style.opacity</p:attrName>
                                        </p:attrNameLst>
                                      </p:cBhvr>
                                      <p:to>
                                        <p:strVal val="0.5"/>
                                      </p:to>
                                    </p:set>
                                    <p:animEffect filter="image" prLst="opacity: 0.5">
                                      <p:cBhvr rctx="IE">
                                        <p:cTn id="32" dur="indefinite"/>
                                        <p:tgtEl>
                                          <p:spTgt spid="11"/>
                                        </p:tgtEl>
                                      </p:cBhvr>
                                    </p:animEffec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ASP.Net</a:t>
            </a:r>
            <a:r>
              <a:rPr lang="en-US" dirty="0" smtClean="0"/>
              <a:t> Tips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282575">
              <a:spcAft>
                <a:spcPts val="1200"/>
              </a:spcAft>
            </a:pPr>
            <a:r>
              <a:rPr lang="en-US" dirty="0" smtClean="0"/>
              <a:t>Validate your pages via </a:t>
            </a:r>
            <a:r>
              <a:rPr lang="en-US" dirty="0" smtClean="0">
                <a:hlinkClick r:id="rId2"/>
              </a:rPr>
              <a:t>http://validator.w3.org/</a:t>
            </a:r>
            <a:r>
              <a:rPr lang="en-US" dirty="0" smtClean="0"/>
              <a:t> </a:t>
            </a:r>
          </a:p>
          <a:p>
            <a:pPr marL="282575">
              <a:spcAft>
                <a:spcPts val="1200"/>
              </a:spcAft>
            </a:pPr>
            <a:r>
              <a:rPr lang="en-US" dirty="0" smtClean="0"/>
              <a:t>Watch out for </a:t>
            </a:r>
            <a:r>
              <a:rPr lang="en-US" dirty="0" err="1" smtClean="0"/>
              <a:t>ASP.Net</a:t>
            </a:r>
            <a:r>
              <a:rPr lang="en-US" dirty="0" smtClean="0"/>
              <a:t> post-backs, engines cannot crawl those URLs</a:t>
            </a:r>
          </a:p>
          <a:p>
            <a:pPr marL="682625" lvl="1">
              <a:spcAft>
                <a:spcPts val="1200"/>
              </a:spcAft>
            </a:pPr>
            <a:r>
              <a:rPr lang="en-US" dirty="0" smtClean="0"/>
              <a:t>Default Controls (</a:t>
            </a:r>
            <a:r>
              <a:rPr lang="en-US" dirty="0" err="1" smtClean="0"/>
              <a:t>DataGrids</a:t>
            </a:r>
            <a:r>
              <a:rPr lang="en-US" dirty="0" smtClean="0"/>
              <a:t>) sometimes have post-backs built-in</a:t>
            </a:r>
          </a:p>
          <a:p>
            <a:pPr marL="282575">
              <a:spcAft>
                <a:spcPts val="1200"/>
              </a:spcAft>
            </a:pPr>
            <a:r>
              <a:rPr lang="en-US" dirty="0" smtClean="0"/>
              <a:t>XHTML compliance in </a:t>
            </a:r>
            <a:r>
              <a:rPr lang="en-US" dirty="0" err="1" smtClean="0"/>
              <a:t>ASP.Net</a:t>
            </a:r>
            <a:endParaRPr lang="en-US" dirty="0" smtClean="0"/>
          </a:p>
          <a:p>
            <a:pPr lvl="1">
              <a:spcAft>
                <a:spcPts val="1200"/>
              </a:spcAft>
            </a:pPr>
            <a:r>
              <a:rPr lang="en-US" dirty="0" smtClean="0">
                <a:hlinkClick r:id="rId3"/>
              </a:rPr>
              <a:t>Whitepaper</a:t>
            </a:r>
            <a:endParaRPr lang="en-US" dirty="0" smtClean="0"/>
          </a:p>
          <a:p>
            <a:pPr lvl="1">
              <a:spcAft>
                <a:spcPts val="1200"/>
              </a:spcAft>
            </a:pPr>
            <a:r>
              <a:rPr lang="en-US" dirty="0" smtClean="0">
                <a:hlinkClick r:id="rId4"/>
              </a:rPr>
              <a:t>XHTML Compatibility Pack</a:t>
            </a:r>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internet applications</a:t>
            </a:r>
            <a:endParaRPr lang="en-US" dirty="0"/>
          </a:p>
        </p:txBody>
      </p:sp>
      <p:graphicFrame>
        <p:nvGraphicFramePr>
          <p:cNvPr id="4" name="Table 3"/>
          <p:cNvGraphicFramePr>
            <a:graphicFrameLocks noGrp="1"/>
          </p:cNvGraphicFramePr>
          <p:nvPr/>
        </p:nvGraphicFramePr>
        <p:xfrm>
          <a:off x="133350" y="1201738"/>
          <a:ext cx="9010650" cy="5543552"/>
        </p:xfrm>
        <a:graphic>
          <a:graphicData uri="http://schemas.openxmlformats.org/drawingml/2006/table">
            <a:tbl>
              <a:tblPr/>
              <a:tblGrid>
                <a:gridCol w="2252663"/>
                <a:gridCol w="2252662"/>
                <a:gridCol w="2252663"/>
                <a:gridCol w="2252662"/>
              </a:tblGrid>
              <a:tr h="328613">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6">
                              <a:lumMod val="60000"/>
                              <a:lumOff val="40000"/>
                            </a:schemeClr>
                          </a:solidFill>
                          <a:effectLst/>
                          <a:latin typeface="Georgia" pitchFamily="18" charset="0"/>
                        </a:rPr>
                        <a:t>Classification</a:t>
                      </a:r>
                    </a:p>
                  </a:txBody>
                  <a:tcP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6">
                              <a:lumMod val="60000"/>
                              <a:lumOff val="40000"/>
                            </a:schemeClr>
                          </a:solidFill>
                          <a:effectLst/>
                          <a:latin typeface="Georgia" pitchFamily="18" charset="0"/>
                        </a:rPr>
                        <a:t>Example</a:t>
                      </a:r>
                      <a:endParaRPr kumimoji="0" lang="en-US" sz="1400" b="1" i="0" u="none" strike="noStrike" cap="none" normalizeH="0" baseline="0" dirty="0" smtClean="0">
                        <a:ln>
                          <a:noFill/>
                        </a:ln>
                        <a:solidFill>
                          <a:schemeClr val="accent6">
                            <a:lumMod val="60000"/>
                            <a:lumOff val="40000"/>
                          </a:schemeClr>
                        </a:solidFill>
                        <a:effectLst/>
                        <a:latin typeface="Georgia"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6">
                              <a:lumMod val="60000"/>
                              <a:lumOff val="40000"/>
                            </a:schemeClr>
                          </a:solidFill>
                          <a:effectLst/>
                          <a:latin typeface="Georgia" pitchFamily="18" charset="0"/>
                        </a:rPr>
                        <a:t>SEO Capabilities</a:t>
                      </a:r>
                    </a:p>
                  </a:txBody>
                  <a:tcP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6">
                              <a:lumMod val="60000"/>
                              <a:lumOff val="40000"/>
                            </a:schemeClr>
                          </a:solidFill>
                          <a:effectLst/>
                          <a:latin typeface="Georgia" pitchFamily="18" charset="0"/>
                        </a:rPr>
                        <a:t>Best Used for</a:t>
                      </a:r>
                    </a:p>
                  </a:txBody>
                  <a:tcPr horzOverflow="overflow">
                    <a:lnL>
                      <a:noFill/>
                    </a:lnL>
                    <a:lnR>
                      <a:noFill/>
                    </a:lnR>
                    <a:lnT>
                      <a:noFill/>
                    </a:lnT>
                    <a:lnB>
                      <a:noFill/>
                    </a:lnB>
                    <a:lnTlToBr>
                      <a:noFill/>
                    </a:lnTlToBr>
                    <a:lnBlToTr>
                      <a:noFill/>
                    </a:lnBlToTr>
                    <a:noFill/>
                  </a:tcPr>
                </a:tc>
              </a:tr>
              <a:tr h="1884363">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Segoe"/>
                        </a:rPr>
                        <a:t>Monolithic</a:t>
                      </a:r>
                      <a:endParaRPr kumimoji="0" lang="en-US" sz="1800" b="0" i="0" u="none" strike="noStrike" cap="none" normalizeH="0" baseline="0" dirty="0" smtClean="0">
                        <a:ln>
                          <a:noFill/>
                        </a:ln>
                        <a:solidFill>
                          <a:schemeClr val="tx1"/>
                        </a:solidFill>
                        <a:effectLst/>
                        <a:latin typeface="Segoe"/>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Segoe"/>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Segoe"/>
                        </a:rPr>
                        <a:t>Application has 1 URL for the world to see, and is a black box beyond that. Like hosting a rich application online.</a:t>
                      </a:r>
                      <a:endParaRPr kumimoji="0" lang="en-US" sz="1600" b="0" i="0" u="none" strike="noStrike" cap="none" normalizeH="0" baseline="0" dirty="0" smtClean="0">
                        <a:ln>
                          <a:noFill/>
                        </a:ln>
                        <a:solidFill>
                          <a:schemeClr val="tx1"/>
                        </a:solidFill>
                        <a:effectLst/>
                        <a:latin typeface="Segoe"/>
                      </a:endParaRPr>
                    </a:p>
                  </a:txBody>
                  <a:tcP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Segoe"/>
                      </a:endParaRPr>
                    </a:p>
                  </a:txBody>
                  <a:tcP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a:rPr>
                        <a:t>Entry point indexed</a:t>
                      </a:r>
                    </a:p>
                  </a:txBody>
                  <a:tcP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Segoe"/>
                        </a:rPr>
                        <a:t> Private data</a:t>
                      </a:r>
                    </a:p>
                    <a:p>
                      <a:pPr marL="0" marR="0" lvl="0" indent="0" algn="l" defTabSz="912813"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Segoe"/>
                        </a:rPr>
                        <a:t> Long usage sessions</a:t>
                      </a:r>
                    </a:p>
                    <a:p>
                      <a:pPr marL="0" marR="0" lvl="0" indent="0" algn="l" defTabSz="912813"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chemeClr val="tx1"/>
                          </a:solidFill>
                          <a:effectLst/>
                          <a:latin typeface="Segoe"/>
                        </a:rPr>
                        <a:t> Desktop-level functionality</a:t>
                      </a:r>
                      <a:endParaRPr kumimoji="0" lang="en-US" sz="1100" b="0" i="0" u="none" strike="noStrike" cap="none" normalizeH="0" baseline="0" dirty="0" smtClean="0">
                        <a:ln>
                          <a:noFill/>
                        </a:ln>
                        <a:solidFill>
                          <a:schemeClr val="tx1"/>
                        </a:solidFill>
                        <a:effectLst/>
                        <a:latin typeface="Segoe"/>
                      </a:endParaRPr>
                    </a:p>
                  </a:txBody>
                  <a:tcPr horzOverflow="overflow">
                    <a:lnL>
                      <a:noFill/>
                    </a:lnL>
                    <a:lnR>
                      <a:noFill/>
                    </a:lnR>
                    <a:lnT>
                      <a:noFill/>
                    </a:lnT>
                    <a:lnB>
                      <a:noFill/>
                    </a:lnB>
                    <a:lnTlToBr>
                      <a:noFill/>
                    </a:lnTlToBr>
                    <a:lnBlToTr>
                      <a:noFill/>
                    </a:lnBlToTr>
                    <a:noFill/>
                  </a:tcPr>
                </a:tc>
              </a:tr>
              <a:tr h="166528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Segoe"/>
                          <a:ea typeface="+mn-ea"/>
                          <a:cs typeface="+mn-cs"/>
                        </a:rPr>
                        <a:t>Linkable</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Segoe"/>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Segoe"/>
                        </a:rPr>
                        <a:t>Application is a black box, but there are multiple URL entry-points for collaboration</a:t>
                      </a:r>
                      <a:r>
                        <a:rPr kumimoji="0" lang="en-US" sz="1100" b="0" i="0" u="none" strike="noStrike" cap="none" normalizeH="0" baseline="0" dirty="0" smtClean="0">
                          <a:ln>
                            <a:noFill/>
                          </a:ln>
                          <a:solidFill>
                            <a:srgbClr val="FFFFFF"/>
                          </a:solidFill>
                          <a:effectLst/>
                          <a:latin typeface="Segoe"/>
                        </a:rPr>
                        <a:t>. </a:t>
                      </a:r>
                      <a:endParaRPr kumimoji="0" lang="en-US" sz="2000" b="0" i="0" u="none" strike="noStrike" cap="none" normalizeH="0" baseline="0" dirty="0" smtClean="0">
                        <a:ln>
                          <a:noFill/>
                        </a:ln>
                        <a:solidFill>
                          <a:schemeClr val="tx1"/>
                        </a:solidFill>
                        <a:effectLst/>
                        <a:latin typeface="Segoe"/>
                      </a:endParaRPr>
                    </a:p>
                  </a:txBody>
                  <a:tcP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Segoe"/>
                      </a:endParaRPr>
                    </a:p>
                  </a:txBody>
                  <a:tcP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a:rPr>
                        <a:t>Full site indexed</a:t>
                      </a:r>
                    </a:p>
                  </a:txBody>
                  <a:tcP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Segoe"/>
                        </a:rPr>
                        <a:t> Multiple entry points</a:t>
                      </a:r>
                    </a:p>
                    <a:p>
                      <a:pPr marL="0" marR="0" lvl="0" indent="0" algn="l" defTabSz="912813"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Segoe"/>
                        </a:rPr>
                        <a:t> Shareable</a:t>
                      </a:r>
                    </a:p>
                  </a:txBody>
                  <a:tcPr horzOverflow="overflow">
                    <a:lnL>
                      <a:noFill/>
                    </a:lnL>
                    <a:lnR>
                      <a:noFill/>
                    </a:lnR>
                    <a:lnT>
                      <a:noFill/>
                    </a:lnT>
                    <a:lnB>
                      <a:noFill/>
                    </a:lnB>
                    <a:lnTlToBr>
                      <a:noFill/>
                    </a:lnTlToBr>
                    <a:lnBlToTr>
                      <a:noFill/>
                    </a:lnBlToTr>
                    <a:noFill/>
                  </a:tcPr>
                </a:tc>
              </a:tr>
              <a:tr h="166528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err="1" smtClean="0">
                          <a:ln>
                            <a:noFill/>
                          </a:ln>
                          <a:solidFill>
                            <a:schemeClr val="tx1"/>
                          </a:solidFill>
                          <a:effectLst/>
                          <a:latin typeface="Segoe"/>
                          <a:ea typeface="+mn-ea"/>
                          <a:cs typeface="+mn-cs"/>
                        </a:rPr>
                        <a:t>Crawlable</a:t>
                      </a:r>
                      <a:endParaRPr kumimoji="0" lang="en-US" sz="2000" b="0" i="0" u="none" strike="noStrike" kern="1200" cap="none" normalizeH="0" baseline="0" dirty="0" smtClean="0">
                        <a:ln>
                          <a:noFill/>
                        </a:ln>
                        <a:solidFill>
                          <a:schemeClr val="tx1"/>
                        </a:solidFill>
                        <a:effectLst/>
                        <a:latin typeface="Segoe"/>
                        <a:ea typeface="+mn-ea"/>
                        <a:cs typeface="+mn-cs"/>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FF"/>
                        </a:solidFill>
                        <a:effectLst/>
                        <a:latin typeface="Segoe"/>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Segoe"/>
                        </a:rPr>
                        <a:t>Application is a small black box meant to spice up a content rich page.</a:t>
                      </a:r>
                      <a:endParaRPr kumimoji="0" lang="en-US" sz="2000" b="0" i="0" u="none" strike="noStrike" cap="none" normalizeH="0" baseline="0" dirty="0" smtClean="0">
                        <a:ln>
                          <a:noFill/>
                        </a:ln>
                        <a:solidFill>
                          <a:schemeClr val="tx1"/>
                        </a:solidFill>
                        <a:effectLst/>
                        <a:latin typeface="Segoe"/>
                      </a:endParaRPr>
                    </a:p>
                  </a:txBody>
                  <a:tcP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Segoe"/>
                      </a:endParaRPr>
                    </a:p>
                  </a:txBody>
                  <a:tcP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a:rPr>
                        <a:t>Full site indexed and well ranked</a:t>
                      </a:r>
                    </a:p>
                  </a:txBody>
                  <a:tcPr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solidFill>
                            <a:schemeClr val="tx1"/>
                          </a:solidFill>
                          <a:effectLst/>
                          <a:latin typeface="Segoe"/>
                        </a:rPr>
                        <a:t> </a:t>
                      </a:r>
                      <a:r>
                        <a:rPr kumimoji="0" lang="en-US" sz="1600" b="0" i="0" u="none" strike="noStrike" cap="none" normalizeH="0" baseline="0" dirty="0" smtClean="0">
                          <a:ln>
                            <a:noFill/>
                          </a:ln>
                          <a:solidFill>
                            <a:schemeClr val="tx1"/>
                          </a:solidFill>
                          <a:effectLst/>
                          <a:latin typeface="Segoe"/>
                        </a:rPr>
                        <a:t>ecommerce</a:t>
                      </a:r>
                    </a:p>
                    <a:p>
                      <a:pPr marL="0" marR="0" lvl="0" indent="0" algn="l" defTabSz="912813"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Segoe"/>
                        </a:rPr>
                        <a:t> Content</a:t>
                      </a:r>
                    </a:p>
                    <a:p>
                      <a:pPr marL="0" marR="0" lvl="0" indent="0" algn="l" defTabSz="912813"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Segoe"/>
                        </a:rPr>
                        <a:t> Community/ Viral</a:t>
                      </a:r>
                    </a:p>
                  </a:txBody>
                  <a:tcPr horzOverflow="overflow">
                    <a:lnL>
                      <a:noFill/>
                    </a:lnL>
                    <a:lnR>
                      <a:noFill/>
                    </a:lnR>
                    <a:lnT>
                      <a:noFill/>
                    </a:lnT>
                    <a:lnB>
                      <a:noFill/>
                    </a:lnB>
                    <a:lnTlToBr>
                      <a:noFill/>
                    </a:lnTlToBr>
                    <a:lnBlToTr>
                      <a:noFill/>
                    </a:lnBlToTr>
                    <a:noFill/>
                  </a:tcPr>
                </a:tc>
              </a:tr>
            </a:tbl>
          </a:graphicData>
        </a:graphic>
      </p:graphicFrame>
      <p:grpSp>
        <p:nvGrpSpPr>
          <p:cNvPr id="3" name="Group 13"/>
          <p:cNvGrpSpPr>
            <a:grpSpLocks/>
          </p:cNvGrpSpPr>
          <p:nvPr/>
        </p:nvGrpSpPr>
        <p:grpSpPr bwMode="auto">
          <a:xfrm>
            <a:off x="2517775" y="1698625"/>
            <a:ext cx="1858963" cy="1300163"/>
            <a:chOff x="493164" y="1698482"/>
            <a:chExt cx="1859624" cy="1300849"/>
          </a:xfrm>
        </p:grpSpPr>
        <p:pic>
          <p:nvPicPr>
            <p:cNvPr id="6" name="Picture 4"/>
            <p:cNvPicPr>
              <a:picLocks noChangeAspect="1" noChangeArrowheads="1"/>
            </p:cNvPicPr>
            <p:nvPr/>
          </p:nvPicPr>
          <p:blipFill>
            <a:blip r:embed="rId3" cstate="print"/>
            <a:srcRect/>
            <a:stretch>
              <a:fillRect/>
            </a:stretch>
          </p:blipFill>
          <p:spPr bwMode="auto">
            <a:xfrm>
              <a:off x="493164" y="1698482"/>
              <a:ext cx="1674687" cy="1219114"/>
            </a:xfrm>
            <a:prstGeom prst="rect">
              <a:avLst/>
            </a:prstGeom>
            <a:noFill/>
            <a:ln w="3175">
              <a:solidFill>
                <a:schemeClr val="bg1"/>
              </a:solid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48562" y="1830407"/>
              <a:ext cx="1704226" cy="1168924"/>
            </a:xfrm>
            <a:prstGeom prst="rect">
              <a:avLst/>
            </a:prstGeom>
            <a:noFill/>
            <a:ln w="3175">
              <a:solidFill>
                <a:schemeClr val="bg1"/>
              </a:solidFill>
              <a:miter lim="800000"/>
              <a:headEnd/>
              <a:tailEnd/>
            </a:ln>
          </p:spPr>
        </p:pic>
      </p:grpSp>
      <p:sp>
        <p:nvSpPr>
          <p:cNvPr id="8" name="TextBox 7"/>
          <p:cNvSpPr txBox="1"/>
          <p:nvPr/>
        </p:nvSpPr>
        <p:spPr>
          <a:xfrm>
            <a:off x="2362200" y="3000374"/>
            <a:ext cx="2057400" cy="253916"/>
          </a:xfrm>
          <a:prstGeom prst="rect">
            <a:avLst/>
          </a:prstGeom>
          <a:noFill/>
        </p:spPr>
        <p:txBody>
          <a:bodyPr wrap="square">
            <a:spAutoFit/>
          </a:bodyPr>
          <a:lstStyle/>
          <a:p>
            <a:pPr algn="ctr" defTabSz="914363" fontAlgn="auto">
              <a:spcBef>
                <a:spcPts val="0"/>
              </a:spcBef>
              <a:spcAft>
                <a:spcPts val="0"/>
              </a:spcAft>
              <a:defRPr/>
            </a:pPr>
            <a:r>
              <a:rPr lang="en-US" sz="1050" dirty="0" smtClean="0">
                <a:effectLst>
                  <a:outerShdw blurRad="38100" dist="38100" dir="2700000" algn="tl">
                    <a:srgbClr val="000000">
                      <a:alpha val="43137"/>
                    </a:srgbClr>
                  </a:outerShdw>
                </a:effectLst>
                <a:latin typeface="+mn-lt"/>
                <a:cs typeface="+mn-cs"/>
              </a:rPr>
              <a:t>Email, TurboTax, Admin Tools</a:t>
            </a:r>
            <a:endParaRPr lang="en-US" sz="1050" dirty="0">
              <a:effectLst>
                <a:outerShdw blurRad="38100" dist="38100" dir="2700000" algn="tl">
                  <a:srgbClr val="000000">
                    <a:alpha val="43137"/>
                  </a:srgbClr>
                </a:outerShdw>
              </a:effectLst>
              <a:latin typeface="+mn-lt"/>
              <a:cs typeface="+mn-cs"/>
            </a:endParaRPr>
          </a:p>
        </p:txBody>
      </p:sp>
      <p:grpSp>
        <p:nvGrpSpPr>
          <p:cNvPr id="5" name="Group 19"/>
          <p:cNvGrpSpPr>
            <a:grpSpLocks/>
          </p:cNvGrpSpPr>
          <p:nvPr/>
        </p:nvGrpSpPr>
        <p:grpSpPr bwMode="auto">
          <a:xfrm>
            <a:off x="2603500" y="5094288"/>
            <a:ext cx="1687513" cy="1435100"/>
            <a:chOff x="322790" y="5094569"/>
            <a:chExt cx="1686673" cy="1435145"/>
          </a:xfrm>
        </p:grpSpPr>
        <p:pic>
          <p:nvPicPr>
            <p:cNvPr id="10" name="Picture 2"/>
            <p:cNvPicPr>
              <a:picLocks noChangeAspect="1" noChangeArrowheads="1"/>
            </p:cNvPicPr>
            <p:nvPr/>
          </p:nvPicPr>
          <p:blipFill>
            <a:blip r:embed="rId5" cstate="print"/>
            <a:srcRect/>
            <a:stretch>
              <a:fillRect/>
            </a:stretch>
          </p:blipFill>
          <p:spPr bwMode="auto">
            <a:xfrm>
              <a:off x="496153" y="5094569"/>
              <a:ext cx="1339946" cy="1168685"/>
            </a:xfrm>
            <a:prstGeom prst="rect">
              <a:avLst/>
            </a:prstGeom>
            <a:noFill/>
            <a:ln w="3175">
              <a:solidFill>
                <a:schemeClr val="bg1"/>
              </a:solidFill>
              <a:miter lim="800000"/>
              <a:headEnd/>
              <a:tailEnd/>
            </a:ln>
          </p:spPr>
        </p:pic>
        <p:sp>
          <p:nvSpPr>
            <p:cNvPr id="11" name="TextBox 10"/>
            <p:cNvSpPr txBox="1"/>
            <p:nvPr/>
          </p:nvSpPr>
          <p:spPr>
            <a:xfrm>
              <a:off x="322790" y="6275706"/>
              <a:ext cx="1686673" cy="254008"/>
            </a:xfrm>
            <a:prstGeom prst="rect">
              <a:avLst/>
            </a:prstGeom>
            <a:noFill/>
          </p:spPr>
          <p:txBody>
            <a:bodyPr>
              <a:spAutoFit/>
            </a:bodyPr>
            <a:lstStyle/>
            <a:p>
              <a:pPr algn="ctr" defTabSz="914363" fontAlgn="auto">
                <a:spcBef>
                  <a:spcPts val="0"/>
                </a:spcBef>
                <a:spcAft>
                  <a:spcPts val="0"/>
                </a:spcAft>
                <a:defRPr/>
              </a:pPr>
              <a:r>
                <a:rPr lang="en-US" sz="1050" dirty="0">
                  <a:effectLst>
                    <a:outerShdw blurRad="38100" dist="38100" dir="2700000" algn="tl">
                      <a:srgbClr val="000000">
                        <a:alpha val="43137"/>
                      </a:srgbClr>
                    </a:outerShdw>
                  </a:effectLst>
                  <a:latin typeface="+mn-lt"/>
                  <a:cs typeface="+mn-cs"/>
                </a:rPr>
                <a:t>http://finance.yahoo.com</a:t>
              </a:r>
            </a:p>
          </p:txBody>
        </p:sp>
      </p:grpSp>
      <p:grpSp>
        <p:nvGrpSpPr>
          <p:cNvPr id="9" name="Group 18"/>
          <p:cNvGrpSpPr>
            <a:grpSpLocks/>
          </p:cNvGrpSpPr>
          <p:nvPr/>
        </p:nvGrpSpPr>
        <p:grpSpPr bwMode="auto">
          <a:xfrm>
            <a:off x="2640013" y="3473450"/>
            <a:ext cx="1612900" cy="1400175"/>
            <a:chOff x="359605" y="3472664"/>
            <a:chExt cx="1613043" cy="1400330"/>
          </a:xfrm>
        </p:grpSpPr>
        <p:sp>
          <p:nvSpPr>
            <p:cNvPr id="13" name="TextBox 12"/>
            <p:cNvSpPr txBox="1"/>
            <p:nvPr/>
          </p:nvSpPr>
          <p:spPr>
            <a:xfrm>
              <a:off x="410410" y="4611028"/>
              <a:ext cx="1511434" cy="261966"/>
            </a:xfrm>
            <a:prstGeom prst="rect">
              <a:avLst/>
            </a:prstGeom>
            <a:noFill/>
          </p:spPr>
          <p:txBody>
            <a:bodyPr>
              <a:spAutoFit/>
            </a:bodyPr>
            <a:lstStyle/>
            <a:p>
              <a:pPr algn="ctr" defTabSz="914363" fontAlgn="auto">
                <a:spcBef>
                  <a:spcPts val="0"/>
                </a:spcBef>
                <a:spcAft>
                  <a:spcPts val="0"/>
                </a:spcAft>
                <a:defRPr/>
              </a:pPr>
              <a:r>
                <a:rPr lang="en-US" sz="1050" dirty="0">
                  <a:effectLst>
                    <a:outerShdw blurRad="38100" dist="38100" dir="2700000" algn="tl">
                      <a:srgbClr val="000000">
                        <a:alpha val="43137"/>
                      </a:srgbClr>
                    </a:outerShdw>
                  </a:effectLst>
                  <a:latin typeface="+mn-lt"/>
                  <a:cs typeface="+mn-cs"/>
                </a:rPr>
                <a:t>http://giffy.com</a:t>
              </a:r>
            </a:p>
          </p:txBody>
        </p:sp>
        <p:pic>
          <p:nvPicPr>
            <p:cNvPr id="14" name="Picture 5"/>
            <p:cNvPicPr>
              <a:picLocks noChangeAspect="1" noChangeArrowheads="1"/>
            </p:cNvPicPr>
            <p:nvPr/>
          </p:nvPicPr>
          <p:blipFill>
            <a:blip r:embed="rId6" cstate="print"/>
            <a:srcRect/>
            <a:stretch>
              <a:fillRect/>
            </a:stretch>
          </p:blipFill>
          <p:spPr bwMode="auto">
            <a:xfrm>
              <a:off x="359605" y="3472664"/>
              <a:ext cx="1613043" cy="1126668"/>
            </a:xfrm>
            <a:prstGeom prst="rect">
              <a:avLst/>
            </a:prstGeom>
            <a:noFill/>
            <a:ln w="9525">
              <a:noFill/>
              <a:miter lim="800000"/>
              <a:headEnd/>
              <a:tailEnd/>
            </a:ln>
          </p:spPr>
        </p:pic>
      </p:grpSp>
      <p:cxnSp>
        <p:nvCxnSpPr>
          <p:cNvPr id="15" name="Straight Connector 14"/>
          <p:cNvCxnSpPr/>
          <p:nvPr/>
        </p:nvCxnSpPr>
        <p:spPr>
          <a:xfrm>
            <a:off x="307975" y="3338513"/>
            <a:ext cx="8521700" cy="1587"/>
          </a:xfrm>
          <a:prstGeom prst="line">
            <a:avLst/>
          </a:prstGeom>
          <a:ln>
            <a:solidFill>
              <a:schemeClr val="accent1">
                <a:alpha val="2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7025" y="4940300"/>
            <a:ext cx="8520113" cy="0"/>
          </a:xfrm>
          <a:prstGeom prst="line">
            <a:avLst/>
          </a:prstGeom>
          <a:ln>
            <a:solidFill>
              <a:schemeClr val="accent1">
                <a:alpha val="23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Arbor Snowboards</a:t>
            </a:r>
            <a:endParaRPr lang="en-US" dirty="0"/>
          </a:p>
        </p:txBody>
      </p:sp>
      <p:pic>
        <p:nvPicPr>
          <p:cNvPr id="1026" name="Picture 2"/>
          <p:cNvPicPr>
            <a:picLocks noChangeAspect="1" noChangeArrowheads="1"/>
          </p:cNvPicPr>
          <p:nvPr/>
        </p:nvPicPr>
        <p:blipFill>
          <a:blip r:embed="rId3"/>
          <a:srcRect/>
          <a:stretch>
            <a:fillRect/>
          </a:stretch>
        </p:blipFill>
        <p:spPr bwMode="auto">
          <a:xfrm>
            <a:off x="438150" y="923085"/>
            <a:ext cx="8172450" cy="5630115"/>
          </a:xfrm>
          <a:prstGeom prst="rect">
            <a:avLst/>
          </a:prstGeom>
          <a:noFill/>
          <a:ln w="9525">
            <a:noFill/>
            <a:miter lim="800000"/>
            <a:headEnd/>
            <a:tailEnd/>
          </a:ln>
          <a:effectLst/>
        </p:spPr>
      </p:pic>
      <p:grpSp>
        <p:nvGrpSpPr>
          <p:cNvPr id="3" name="Group 8"/>
          <p:cNvGrpSpPr/>
          <p:nvPr/>
        </p:nvGrpSpPr>
        <p:grpSpPr>
          <a:xfrm>
            <a:off x="304800" y="1371600"/>
            <a:ext cx="8610600" cy="4860205"/>
            <a:chOff x="304800" y="1371600"/>
            <a:chExt cx="8610600" cy="4860205"/>
          </a:xfrm>
        </p:grpSpPr>
        <p:pic>
          <p:nvPicPr>
            <p:cNvPr id="1027" name="Picture 3"/>
            <p:cNvPicPr>
              <a:picLocks noChangeAspect="1" noChangeArrowheads="1"/>
            </p:cNvPicPr>
            <p:nvPr/>
          </p:nvPicPr>
          <p:blipFill>
            <a:blip r:embed="rId4"/>
            <a:srcRect/>
            <a:stretch>
              <a:fillRect/>
            </a:stretch>
          </p:blipFill>
          <p:spPr bwMode="auto">
            <a:xfrm>
              <a:off x="304800" y="1371600"/>
              <a:ext cx="8610600" cy="4860205"/>
            </a:xfrm>
            <a:prstGeom prst="rect">
              <a:avLst/>
            </a:prstGeom>
            <a:noFill/>
            <a:ln w="9525">
              <a:solidFill>
                <a:schemeClr val="accent1"/>
              </a:solid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8307236" y="1447800"/>
              <a:ext cx="576806" cy="665047"/>
            </a:xfrm>
            <a:prstGeom prst="rect">
              <a:avLst/>
            </a:prstGeom>
            <a:noFill/>
            <a:ln w="9525">
              <a:noFill/>
              <a:miter lim="800000"/>
              <a:headEnd/>
              <a:tailEnd/>
            </a:ln>
          </p:spPr>
        </p:pic>
      </p:grpSp>
      <p:sp>
        <p:nvSpPr>
          <p:cNvPr id="6" name="Oval 5"/>
          <p:cNvSpPr/>
          <p:nvPr/>
        </p:nvSpPr>
        <p:spPr bwMode="auto">
          <a:xfrm>
            <a:off x="381000" y="1752600"/>
            <a:ext cx="3048000" cy="411163"/>
          </a:xfrm>
          <a:prstGeom prst="ellipse">
            <a:avLst/>
          </a:prstGeom>
          <a:noFill/>
          <a:ln w="22225">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7" name="Oval 6"/>
          <p:cNvSpPr/>
          <p:nvPr/>
        </p:nvSpPr>
        <p:spPr bwMode="auto">
          <a:xfrm>
            <a:off x="304800" y="3997569"/>
            <a:ext cx="1524000" cy="304800"/>
          </a:xfrm>
          <a:prstGeom prst="ellipse">
            <a:avLst/>
          </a:prstGeom>
          <a:noFill/>
          <a:ln w="22225">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8" name="Oval 7"/>
          <p:cNvSpPr/>
          <p:nvPr/>
        </p:nvSpPr>
        <p:spPr bwMode="auto">
          <a:xfrm>
            <a:off x="304800" y="2819400"/>
            <a:ext cx="3581400" cy="304800"/>
          </a:xfrm>
          <a:prstGeom prst="ellipse">
            <a:avLst/>
          </a:prstGeom>
          <a:noFill/>
          <a:ln w="22225">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Search Results</a:t>
            </a:r>
            <a:endParaRPr lang="en-US" dirty="0"/>
          </a:p>
        </p:txBody>
      </p:sp>
      <p:graphicFrame>
        <p:nvGraphicFramePr>
          <p:cNvPr id="4" name="Table 3"/>
          <p:cNvGraphicFramePr>
            <a:graphicFrameLocks noGrp="1"/>
          </p:cNvGraphicFramePr>
          <p:nvPr/>
        </p:nvGraphicFramePr>
        <p:xfrm>
          <a:off x="685800" y="1371600"/>
          <a:ext cx="7772400" cy="1463040"/>
        </p:xfrm>
        <a:graphic>
          <a:graphicData uri="http://schemas.openxmlformats.org/drawingml/2006/table">
            <a:tbl>
              <a:tblPr firstRow="1" bandRow="1">
                <a:tableStyleId>{93296810-A885-4BE3-A3E7-6D5BEEA58F35}</a:tableStyleId>
              </a:tblPr>
              <a:tblGrid>
                <a:gridCol w="1943100"/>
                <a:gridCol w="1943100"/>
                <a:gridCol w="1943100"/>
                <a:gridCol w="1943100"/>
              </a:tblGrid>
              <a:tr h="304800">
                <a:tc>
                  <a:txBody>
                    <a:bodyPr/>
                    <a:lstStyle/>
                    <a:p>
                      <a:endParaRPr lang="en-US" dirty="0"/>
                    </a:p>
                  </a:txBody>
                  <a:tcPr/>
                </a:tc>
                <a:tc>
                  <a:txBody>
                    <a:bodyPr/>
                    <a:lstStyle/>
                    <a:p>
                      <a:pPr algn="r"/>
                      <a:r>
                        <a:rPr lang="en-US" dirty="0" smtClean="0"/>
                        <a:t>arbor</a:t>
                      </a:r>
                      <a:endParaRPr lang="en-US" dirty="0"/>
                    </a:p>
                  </a:txBody>
                  <a:tcPr/>
                </a:tc>
                <a:tc>
                  <a:txBody>
                    <a:bodyPr/>
                    <a:lstStyle/>
                    <a:p>
                      <a:pPr algn="r"/>
                      <a:r>
                        <a:rPr lang="en-US" dirty="0" smtClean="0"/>
                        <a:t>snowboards</a:t>
                      </a:r>
                      <a:endParaRPr lang="en-US" dirty="0"/>
                    </a:p>
                  </a:txBody>
                  <a:tcPr/>
                </a:tc>
                <a:tc>
                  <a:txBody>
                    <a:bodyPr/>
                    <a:lstStyle/>
                    <a:p>
                      <a:pPr algn="r"/>
                      <a:r>
                        <a:rPr lang="en-US" dirty="0" smtClean="0"/>
                        <a:t>snowboard</a:t>
                      </a:r>
                      <a:endParaRPr lang="en-US" dirty="0"/>
                    </a:p>
                  </a:txBody>
                  <a:tcPr/>
                </a:tc>
              </a:tr>
              <a:tr h="304800">
                <a:tc>
                  <a:txBody>
                    <a:bodyPr/>
                    <a:lstStyle/>
                    <a:p>
                      <a:r>
                        <a:rPr lang="en-US" dirty="0" smtClean="0"/>
                        <a:t>Google</a:t>
                      </a:r>
                      <a:endParaRPr lang="en-US" dirty="0"/>
                    </a:p>
                  </a:txBody>
                  <a:tcPr/>
                </a:tc>
                <a:tc>
                  <a:txBody>
                    <a:bodyPr/>
                    <a:lstStyle/>
                    <a:p>
                      <a:pPr algn="r"/>
                      <a:r>
                        <a:rPr lang="en-US" dirty="0" smtClean="0"/>
                        <a:t>1</a:t>
                      </a:r>
                      <a:endParaRPr lang="en-US" dirty="0"/>
                    </a:p>
                  </a:txBody>
                  <a:tcPr/>
                </a:tc>
                <a:tc>
                  <a:txBody>
                    <a:bodyPr/>
                    <a:lstStyle/>
                    <a:p>
                      <a:pPr algn="r"/>
                      <a:r>
                        <a:rPr lang="en-US" dirty="0" smtClean="0"/>
                        <a:t>49</a:t>
                      </a:r>
                      <a:endParaRPr lang="en-US" dirty="0"/>
                    </a:p>
                  </a:txBody>
                  <a:tcPr/>
                </a:tc>
                <a:tc>
                  <a:txBody>
                    <a:bodyPr/>
                    <a:lstStyle/>
                    <a:p>
                      <a:pPr algn="r"/>
                      <a:r>
                        <a:rPr lang="en-US" dirty="0" smtClean="0"/>
                        <a:t>500+</a:t>
                      </a:r>
                      <a:endParaRPr lang="en-US" dirty="0"/>
                    </a:p>
                  </a:txBody>
                  <a:tcPr/>
                </a:tc>
              </a:tr>
              <a:tr h="304800">
                <a:tc>
                  <a:txBody>
                    <a:bodyPr/>
                    <a:lstStyle/>
                    <a:p>
                      <a:r>
                        <a:rPr lang="en-US" dirty="0" smtClean="0"/>
                        <a:t>Yahoo</a:t>
                      </a:r>
                      <a:endParaRPr lang="en-US" dirty="0"/>
                    </a:p>
                  </a:txBody>
                  <a:tcPr/>
                </a:tc>
                <a:tc>
                  <a:txBody>
                    <a:bodyPr/>
                    <a:lstStyle/>
                    <a:p>
                      <a:pPr algn="r"/>
                      <a:r>
                        <a:rPr lang="en-US" dirty="0" smtClean="0"/>
                        <a:t>1</a:t>
                      </a:r>
                      <a:endParaRPr lang="en-US" dirty="0"/>
                    </a:p>
                  </a:txBody>
                  <a:tcPr/>
                </a:tc>
                <a:tc>
                  <a:txBody>
                    <a:bodyPr/>
                    <a:lstStyle/>
                    <a:p>
                      <a:pPr algn="r"/>
                      <a:r>
                        <a:rPr lang="en-US" dirty="0" smtClean="0"/>
                        <a:t>80</a:t>
                      </a:r>
                      <a:endParaRPr lang="en-US" dirty="0"/>
                    </a:p>
                  </a:txBody>
                  <a:tcPr/>
                </a:tc>
                <a:tc>
                  <a:txBody>
                    <a:bodyPr/>
                    <a:lstStyle/>
                    <a:p>
                      <a:pPr algn="r"/>
                      <a:r>
                        <a:rPr lang="en-US" dirty="0" smtClean="0"/>
                        <a:t>500+</a:t>
                      </a:r>
                      <a:endParaRPr lang="en-US" dirty="0"/>
                    </a:p>
                  </a:txBody>
                  <a:tcPr/>
                </a:tc>
              </a:tr>
              <a:tr h="304800">
                <a:tc>
                  <a:txBody>
                    <a:bodyPr/>
                    <a:lstStyle/>
                    <a:p>
                      <a:r>
                        <a:rPr lang="en-US" dirty="0" smtClean="0"/>
                        <a:t>Live Search</a:t>
                      </a:r>
                      <a:endParaRPr lang="en-US" dirty="0"/>
                    </a:p>
                  </a:txBody>
                  <a:tcPr/>
                </a:tc>
                <a:tc>
                  <a:txBody>
                    <a:bodyPr/>
                    <a:lstStyle/>
                    <a:p>
                      <a:pPr algn="r"/>
                      <a:r>
                        <a:rPr lang="en-US" dirty="0" smtClean="0"/>
                        <a:t>3</a:t>
                      </a:r>
                      <a:endParaRPr lang="en-US" dirty="0"/>
                    </a:p>
                  </a:txBody>
                  <a:tcPr/>
                </a:tc>
                <a:tc>
                  <a:txBody>
                    <a:bodyPr/>
                    <a:lstStyle/>
                    <a:p>
                      <a:pPr algn="r"/>
                      <a:r>
                        <a:rPr lang="en-US" dirty="0" smtClean="0"/>
                        <a:t>128</a:t>
                      </a:r>
                      <a:endParaRPr lang="en-US" dirty="0"/>
                    </a:p>
                  </a:txBody>
                  <a:tcPr/>
                </a:tc>
                <a:tc>
                  <a:txBody>
                    <a:bodyPr/>
                    <a:lstStyle/>
                    <a:p>
                      <a:pPr algn="r"/>
                      <a:r>
                        <a:rPr lang="en-US" dirty="0" smtClean="0"/>
                        <a:t>500+</a:t>
                      </a:r>
                      <a:endParaRPr lang="en-US" dirty="0"/>
                    </a:p>
                  </a:txBody>
                  <a:tcPr/>
                </a:tc>
              </a:tr>
            </a:tbl>
          </a:graphicData>
        </a:graphic>
      </p:graphicFrame>
      <p:grpSp>
        <p:nvGrpSpPr>
          <p:cNvPr id="3" name="Group 9"/>
          <p:cNvGrpSpPr/>
          <p:nvPr/>
        </p:nvGrpSpPr>
        <p:grpSpPr>
          <a:xfrm>
            <a:off x="1219200" y="3124200"/>
            <a:ext cx="7010400" cy="3581400"/>
            <a:chOff x="1219200" y="3048000"/>
            <a:chExt cx="7010400" cy="3581400"/>
          </a:xfrm>
        </p:grpSpPr>
        <p:sp>
          <p:nvSpPr>
            <p:cNvPr id="9" name="Rectangle 8"/>
            <p:cNvSpPr/>
            <p:nvPr/>
          </p:nvSpPr>
          <p:spPr>
            <a:xfrm>
              <a:off x="1219200" y="3048000"/>
              <a:ext cx="7010400" cy="358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
            <p:cNvGrpSpPr/>
            <p:nvPr/>
          </p:nvGrpSpPr>
          <p:grpSpPr>
            <a:xfrm>
              <a:off x="1524000" y="3200400"/>
              <a:ext cx="6248400" cy="3333750"/>
              <a:chOff x="1828800" y="3524250"/>
              <a:chExt cx="5638800" cy="2914650"/>
            </a:xfrm>
          </p:grpSpPr>
          <p:pic>
            <p:nvPicPr>
              <p:cNvPr id="2050" name="Picture 2"/>
              <p:cNvPicPr>
                <a:picLocks noChangeAspect="1" noChangeArrowheads="1"/>
              </p:cNvPicPr>
              <p:nvPr/>
            </p:nvPicPr>
            <p:blipFill>
              <a:blip r:embed="rId3"/>
              <a:srcRect/>
              <a:stretch>
                <a:fillRect/>
              </a:stretch>
            </p:blipFill>
            <p:spPr bwMode="auto">
              <a:xfrm>
                <a:off x="1828800" y="3886200"/>
                <a:ext cx="5638800" cy="25527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3429000" y="3524250"/>
                <a:ext cx="2667000" cy="209550"/>
              </a:xfrm>
              <a:prstGeom prst="rect">
                <a:avLst/>
              </a:prstGeom>
              <a:noFill/>
              <a:ln w="9525">
                <a:noFill/>
                <a:miter lim="800000"/>
                <a:headEnd/>
                <a:tailEnd/>
              </a:ln>
              <a:effectLst/>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109417"/>
            <a:ext cx="9145544" cy="520536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Alternate Implementation</a:t>
            </a:r>
            <a:endParaRPr lang="en-US" dirty="0"/>
          </a:p>
        </p:txBody>
      </p:sp>
      <p:sp>
        <p:nvSpPr>
          <p:cNvPr id="7" name="Rounded Rectangle 6"/>
          <p:cNvSpPr/>
          <p:nvPr/>
        </p:nvSpPr>
        <p:spPr>
          <a:xfrm>
            <a:off x="273049" y="3215343"/>
            <a:ext cx="8761893" cy="27911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486561" y="1296173"/>
            <a:ext cx="8606144" cy="1656752"/>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543398" y="6301379"/>
            <a:ext cx="5977277" cy="369332"/>
          </a:xfrm>
          <a:prstGeom prst="rect">
            <a:avLst/>
          </a:prstGeom>
        </p:spPr>
        <p:txBody>
          <a:bodyPr wrap="none">
            <a:spAutoFit/>
          </a:bodyPr>
          <a:lstStyle/>
          <a:p>
            <a:r>
              <a:rPr lang="en-US" b="1" u="sng" dirty="0" smtClean="0">
                <a:effectLst>
                  <a:outerShdw blurRad="38100" dist="38100" dir="2700000" algn="tl">
                    <a:srgbClr val="000000">
                      <a:alpha val="43137"/>
                    </a:srgbClr>
                  </a:outerShdw>
                </a:effectLst>
                <a:hlinkClick r:id="rId3"/>
              </a:rPr>
              <a:t>Nikhil’s Design Pattern - </a:t>
            </a:r>
            <a:r>
              <a:rPr lang="en-US" u="sng" dirty="0" smtClean="0">
                <a:effectLst>
                  <a:outerShdw blurRad="38100" dist="38100" dir="2700000" algn="tl">
                    <a:srgbClr val="000000">
                      <a:alpha val="43137"/>
                    </a:srgbClr>
                  </a:outerShdw>
                </a:effectLst>
                <a:hlinkClick r:id="rId3"/>
              </a:rPr>
              <a:t>http://www.nikhilk.net/AjaxSEO.aspx</a:t>
            </a:r>
            <a:endParaRPr lang="en-US"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AJAX Tips</a:t>
            </a:r>
            <a:endParaRPr lang="en-US" dirty="0"/>
          </a:p>
        </p:txBody>
      </p:sp>
      <p:sp>
        <p:nvSpPr>
          <p:cNvPr id="5" name="Content Placeholder 2"/>
          <p:cNvSpPr txBox="1">
            <a:spLocks/>
          </p:cNvSpPr>
          <p:nvPr/>
        </p:nvSpPr>
        <p:spPr>
          <a:xfrm>
            <a:off x="457200" y="1295401"/>
            <a:ext cx="8229600" cy="762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Use the &lt;noscript&gt; tag!</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914400" y="1752600"/>
            <a:ext cx="7543800" cy="3108543"/>
          </a:xfrm>
          <a:prstGeom prst="rect">
            <a:avLst/>
          </a:prstGeom>
        </p:spPr>
        <p:txBody>
          <a:bodyPr wrap="square">
            <a:spAutoFit/>
          </a:bodyPr>
          <a:lstStyle/>
          <a:p>
            <a:pPr>
              <a:buNone/>
            </a:pPr>
            <a:r>
              <a:rPr lang="en-US" sz="1400" dirty="0" smtClean="0">
                <a:latin typeface="Courier New"/>
                <a:cs typeface="Courier New"/>
              </a:rPr>
              <a:t>&lt;head&gt;</a:t>
            </a:r>
          </a:p>
          <a:p>
            <a:pPr>
              <a:buNone/>
            </a:pPr>
            <a:r>
              <a:rPr lang="en-US" sz="1400" dirty="0" smtClean="0">
                <a:latin typeface="Courier New"/>
                <a:cs typeface="Courier New"/>
              </a:rPr>
              <a:t>   &lt;title&gt;Title Of Your Site&lt;/title&gt;</a:t>
            </a:r>
          </a:p>
          <a:p>
            <a:pPr>
              <a:buNone/>
            </a:pPr>
            <a:r>
              <a:rPr lang="en-US" sz="1400" dirty="0" smtClean="0">
                <a:latin typeface="Courier New"/>
                <a:cs typeface="Courier New"/>
              </a:rPr>
              <a:t>   &lt;meta name="Description" content=”description of this page"/&gt;</a:t>
            </a:r>
          </a:p>
          <a:p>
            <a:pPr>
              <a:buNone/>
            </a:pPr>
            <a:r>
              <a:rPr lang="en-US" sz="1400" dirty="0" smtClean="0">
                <a:latin typeface="Courier New"/>
                <a:cs typeface="Courier New"/>
              </a:rPr>
              <a:t>&lt;/head&gt;</a:t>
            </a:r>
          </a:p>
          <a:p>
            <a:pPr>
              <a:buNone/>
            </a:pPr>
            <a:r>
              <a:rPr lang="en-US" sz="1400" dirty="0" smtClean="0">
                <a:latin typeface="Courier New"/>
                <a:cs typeface="Courier New"/>
              </a:rPr>
              <a:t>&lt;body&gt;</a:t>
            </a:r>
          </a:p>
          <a:p>
            <a:pPr>
              <a:buNone/>
            </a:pPr>
            <a:r>
              <a:rPr lang="en-US" sz="1400" dirty="0" smtClean="0">
                <a:latin typeface="Courier New"/>
                <a:cs typeface="Courier New"/>
              </a:rPr>
              <a:t>   Call AJAX and JavaScript here</a:t>
            </a:r>
          </a:p>
          <a:p>
            <a:pPr>
              <a:buNone/>
            </a:pPr>
            <a:r>
              <a:rPr lang="en-US" sz="1400" dirty="0" smtClean="0">
                <a:latin typeface="Courier New"/>
                <a:cs typeface="Courier New"/>
              </a:rPr>
              <a:t>   &lt;script type="text/</a:t>
            </a:r>
            <a:r>
              <a:rPr lang="en-US" sz="1400" dirty="0" err="1" smtClean="0">
                <a:latin typeface="Courier New"/>
                <a:cs typeface="Courier New"/>
              </a:rPr>
              <a:t>javascript</a:t>
            </a:r>
            <a:r>
              <a:rPr lang="en-US" sz="1400" dirty="0" smtClean="0">
                <a:latin typeface="Courier New"/>
                <a:cs typeface="Courier New"/>
              </a:rPr>
              <a:t>"&gt;</a:t>
            </a:r>
          </a:p>
          <a:p>
            <a:pPr>
              <a:buNone/>
            </a:pPr>
            <a:r>
              <a:rPr lang="en-US" sz="1400" dirty="0" smtClean="0">
                <a:latin typeface="Courier New"/>
                <a:cs typeface="Courier New"/>
              </a:rPr>
              <a:t>      &lt;!--</a:t>
            </a:r>
            <a:r>
              <a:rPr lang="en-US" sz="1400" dirty="0" err="1" smtClean="0">
                <a:latin typeface="Courier New"/>
                <a:cs typeface="Courier New"/>
              </a:rPr>
              <a:t>document.write</a:t>
            </a:r>
            <a:r>
              <a:rPr lang="en-US" sz="1400" dirty="0" smtClean="0">
                <a:latin typeface="Courier New"/>
                <a:cs typeface="Courier New"/>
              </a:rPr>
              <a:t>(”content")//--&gt;</a:t>
            </a:r>
          </a:p>
          <a:p>
            <a:pPr>
              <a:buNone/>
            </a:pPr>
            <a:r>
              <a:rPr lang="en-US" sz="1400" dirty="0" smtClean="0">
                <a:latin typeface="Courier New"/>
                <a:cs typeface="Courier New"/>
              </a:rPr>
              <a:t>   &lt;/script&gt;</a:t>
            </a:r>
          </a:p>
          <a:p>
            <a:pPr>
              <a:buNone/>
            </a:pPr>
            <a:r>
              <a:rPr lang="en-US" sz="1400" b="1" dirty="0" smtClean="0">
                <a:solidFill>
                  <a:srgbClr val="FF0000"/>
                </a:solidFill>
                <a:latin typeface="Courier New"/>
                <a:cs typeface="Courier New"/>
              </a:rPr>
              <a:t>   &lt;</a:t>
            </a:r>
            <a:r>
              <a:rPr lang="en-US" sz="1400" b="1" dirty="0" err="1" smtClean="0">
                <a:solidFill>
                  <a:srgbClr val="FF0000"/>
                </a:solidFill>
                <a:latin typeface="Courier New"/>
                <a:cs typeface="Courier New"/>
              </a:rPr>
              <a:t>noscript</a:t>
            </a:r>
            <a:r>
              <a:rPr lang="en-US" sz="1400" b="1" dirty="0" smtClean="0">
                <a:solidFill>
                  <a:srgbClr val="FF0000"/>
                </a:solidFill>
                <a:latin typeface="Courier New"/>
                <a:cs typeface="Courier New"/>
              </a:rPr>
              <a:t>&gt;</a:t>
            </a:r>
          </a:p>
          <a:p>
            <a:pPr>
              <a:buNone/>
            </a:pPr>
            <a:r>
              <a:rPr lang="en-US" sz="1400" b="1" dirty="0" smtClean="0">
                <a:solidFill>
                  <a:srgbClr val="FF0000"/>
                </a:solidFill>
                <a:latin typeface="Courier New"/>
                <a:cs typeface="Courier New"/>
              </a:rPr>
              <a:t>      &lt;p&gt;Same content as in JavaScript&lt;/p&gt;</a:t>
            </a:r>
          </a:p>
          <a:p>
            <a:pPr>
              <a:buNone/>
            </a:pPr>
            <a:r>
              <a:rPr lang="en-US" sz="1400" b="1" dirty="0" smtClean="0">
                <a:solidFill>
                  <a:srgbClr val="FF0000"/>
                </a:solidFill>
                <a:latin typeface="Courier New"/>
                <a:cs typeface="Courier New"/>
              </a:rPr>
              <a:t>   &lt;/</a:t>
            </a:r>
            <a:r>
              <a:rPr lang="en-US" sz="1400" b="1" dirty="0" err="1" smtClean="0">
                <a:solidFill>
                  <a:srgbClr val="FF0000"/>
                </a:solidFill>
                <a:latin typeface="Courier New"/>
                <a:cs typeface="Courier New"/>
              </a:rPr>
              <a:t>noscript</a:t>
            </a:r>
            <a:r>
              <a:rPr lang="en-US" sz="1400" b="1" dirty="0" smtClean="0">
                <a:solidFill>
                  <a:srgbClr val="FF0000"/>
                </a:solidFill>
                <a:latin typeface="Courier New"/>
                <a:cs typeface="Courier New"/>
              </a:rPr>
              <a:t>&gt;</a:t>
            </a:r>
          </a:p>
          <a:p>
            <a:pPr>
              <a:buNone/>
            </a:pPr>
            <a:r>
              <a:rPr lang="en-US" sz="1400" dirty="0" smtClean="0">
                <a:latin typeface="Courier New"/>
                <a:cs typeface="Courier New"/>
              </a:rPr>
              <a:t>&lt;/body&gt;</a:t>
            </a:r>
          </a:p>
          <a:p>
            <a:pPr>
              <a:buNone/>
            </a:pPr>
            <a:r>
              <a:rPr lang="en-US" sz="1400" dirty="0" smtClean="0">
                <a:latin typeface="Courier New"/>
                <a:cs typeface="Courier New"/>
              </a:rPr>
              <a:t>&lt;html&gt;</a:t>
            </a:r>
            <a:endParaRPr lang="en-US" sz="1400" dirty="0">
              <a:latin typeface="Courier New"/>
              <a:cs typeface="Courier New"/>
            </a:endParaRPr>
          </a:p>
        </p:txBody>
      </p:sp>
      <p:sp>
        <p:nvSpPr>
          <p:cNvPr id="7" name="Rectangle 6"/>
          <p:cNvSpPr/>
          <p:nvPr/>
        </p:nvSpPr>
        <p:spPr>
          <a:xfrm>
            <a:off x="457200" y="5029200"/>
            <a:ext cx="8305800" cy="1274195"/>
          </a:xfrm>
          <a:prstGeom prst="rect">
            <a:avLst/>
          </a:prstGeom>
        </p:spPr>
        <p:txBody>
          <a:bodyPr wrap="square">
            <a:spAutoFit/>
          </a:bodyPr>
          <a:lstStyle/>
          <a:p>
            <a:pPr marL="342900" indent="-342900">
              <a:spcBef>
                <a:spcPct val="20000"/>
              </a:spcBef>
              <a:buFont typeface="Arial" pitchFamily="34" charset="0"/>
              <a:buChar char="•"/>
            </a:pPr>
            <a:r>
              <a:rPr lang="en-US" sz="2400" dirty="0" smtClean="0"/>
              <a:t>Include static HTML links to an HTML page with the same content</a:t>
            </a:r>
          </a:p>
          <a:p>
            <a:pPr marL="342900" indent="-342900">
              <a:spcBef>
                <a:spcPct val="20000"/>
              </a:spcBef>
              <a:buFont typeface="Arial" pitchFamily="34" charset="0"/>
              <a:buChar char="•"/>
            </a:pPr>
            <a:r>
              <a:rPr lang="en-US" sz="2400" dirty="0" smtClean="0"/>
              <a:t>AJAX with progressive enhancement (</a:t>
            </a:r>
            <a:r>
              <a:rPr lang="en-US" sz="2400" dirty="0" err="1" smtClean="0"/>
              <a:t>Hijax</a:t>
            </a:r>
            <a:r>
              <a:rPr lang="en-US" sz="2400" dirty="0" smtClean="0"/>
              <a: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mtClean="0"/>
              <a:t>Q &amp; A</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975"/>
            <a:ext cx="9144000" cy="747897"/>
          </a:xfrm>
        </p:spPr>
        <p:txBody>
          <a:bodyPr/>
          <a:lstStyle/>
          <a:p>
            <a:pPr algn="ctr"/>
            <a:r>
              <a:rPr lang="en-US" sz="5400" dirty="0" smtClean="0">
                <a:latin typeface="Segoe"/>
              </a:rPr>
              <a:t>Architecting Navigation</a:t>
            </a:r>
            <a:endParaRPr lang="en-US" sz="5400" dirty="0">
              <a:latin typeface="Segoe"/>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77825" y="1116013"/>
          <a:ext cx="8513763" cy="5705476"/>
        </p:xfrm>
        <a:graphic>
          <a:graphicData uri="http://schemas.openxmlformats.org/drawingml/2006/table">
            <a:tbl>
              <a:tblPr/>
              <a:tblGrid>
                <a:gridCol w="8513763"/>
              </a:tblGrid>
              <a:tr h="211772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6E0F4C"/>
                            </a:outerShdw>
                          </a:effectLst>
                          <a:latin typeface="Courier New" pitchFamily="49" charset="0"/>
                          <a:cs typeface="Courier New" pitchFamily="49" charset="0"/>
                          <a:hlinkClick r:id="rId4"/>
                        </a:rPr>
                        <a:t>http://store3.com/product.aspx?id=MB147L&amp;SessionId=2344&amp;RegionCode=en-US&amp;format=rich&amp;cat=3</a:t>
                      </a:r>
                      <a:r>
                        <a:rPr kumimoji="0" lang="en-US" sz="1600" b="1" i="0" u="none" strike="noStrike" cap="none" normalizeH="0" baseline="0" smtClean="0">
                          <a:ln>
                            <a:noFill/>
                          </a:ln>
                          <a:solidFill>
                            <a:schemeClr val="tx1"/>
                          </a:solidFill>
                          <a:effectLst>
                            <a:outerShdw blurRad="38100" dist="38100" dir="2700000" algn="tl">
                              <a:srgbClr val="6E0F4C"/>
                            </a:outerShdw>
                          </a:effectLst>
                          <a:latin typeface="Courier New" pitchFamily="49" charset="0"/>
                          <a:cs typeface="Courier New" pitchFamily="49" charset="0"/>
                        </a:rPr>
                        <a:t> </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charset="0"/>
                      </a:endParaRPr>
                    </a:p>
                  </a:txBody>
                  <a:tcPr horzOverflow="overflow">
                    <a:lnL>
                      <a:noFill/>
                    </a:lnL>
                    <a:lnR>
                      <a:noFill/>
                    </a:lnR>
                    <a:lnT>
                      <a:noFill/>
                    </a:lnT>
                    <a:lnB>
                      <a:noFill/>
                    </a:lnB>
                    <a:lnTlToBr>
                      <a:noFill/>
                    </a:lnTlToBr>
                    <a:lnBlToTr>
                      <a:noFill/>
                    </a:lnBlToTr>
                    <a:noFill/>
                  </a:tcPr>
                </a:tc>
              </a:tr>
              <a:tr h="167798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6E0F4C"/>
                            </a:outerShdw>
                          </a:effectLst>
                          <a:latin typeface="Courier New" pitchFamily="49" charset="0"/>
                          <a:cs typeface="Courier New" pitchFamily="49" charset="0"/>
                          <a:hlinkClick r:id="rId5"/>
                        </a:rPr>
                        <a:t>http://store2.com/Microsoft_Zune_80_G2_Black/dp/B000J01IPI</a:t>
                      </a:r>
                      <a:endParaRPr kumimoji="0" lang="en-US" sz="1600" b="1" i="0" u="none" strike="noStrike" cap="none" normalizeH="0" baseline="0" smtClean="0">
                        <a:ln>
                          <a:noFill/>
                        </a:ln>
                        <a:solidFill>
                          <a:schemeClr val="tx1"/>
                        </a:solidFill>
                        <a:effectLst>
                          <a:outerShdw blurRad="38100" dist="38100" dir="2700000" algn="tl">
                            <a:srgbClr val="6E0F4C"/>
                          </a:outerShdw>
                        </a:effectLst>
                        <a:latin typeface="Courier New" pitchFamily="49" charset="0"/>
                        <a:cs typeface="Courier New" pitchFamily="49" charset="0"/>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charset="0"/>
                      </a:endParaRPr>
                    </a:p>
                  </a:txBody>
                  <a:tcPr horzOverflow="overflow">
                    <a:lnL>
                      <a:noFill/>
                    </a:lnL>
                    <a:lnR>
                      <a:noFill/>
                    </a:lnR>
                    <a:lnT>
                      <a:noFill/>
                    </a:lnT>
                    <a:lnB>
                      <a:noFill/>
                    </a:lnB>
                    <a:lnTlToBr>
                      <a:noFill/>
                    </a:lnTlToBr>
                    <a:lnBlToTr>
                      <a:noFill/>
                    </a:lnBlToTr>
                    <a:noFill/>
                  </a:tcPr>
                </a:tc>
              </a:tr>
              <a:tr h="1909763">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outerShdw blurRad="38100" dist="38100" dir="2700000" algn="tl">
                              <a:srgbClr val="6E0F4C"/>
                            </a:outerShdw>
                          </a:effectLst>
                          <a:latin typeface="Courier New" pitchFamily="49" charset="0"/>
                          <a:cs typeface="Courier New" pitchFamily="49" charset="0"/>
                          <a:hlinkClick r:id="rId6"/>
                        </a:rPr>
                        <a:t>http://store1.com/Microsoft-Zune-80-G2-Black/dp/B000JO1IPI/</a:t>
                      </a:r>
                      <a:r>
                        <a:rPr kumimoji="0" lang="en-US" sz="1600" b="1" i="0" u="none" strike="noStrike" cap="none" normalizeH="0" baseline="0" smtClean="0">
                          <a:ln>
                            <a:noFill/>
                          </a:ln>
                          <a:solidFill>
                            <a:schemeClr val="tx1"/>
                          </a:solidFill>
                          <a:effectLst>
                            <a:outerShdw blurRad="38100" dist="38100" dir="2700000" algn="tl">
                              <a:srgbClr val="6E0F4C"/>
                            </a:outerShdw>
                          </a:effectLst>
                          <a:latin typeface="Courier New" pitchFamily="49" charset="0"/>
                          <a:cs typeface="Courier New" pitchFamily="49" charset="0"/>
                        </a:rPr>
                        <a:t> </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Segoe" charset="0"/>
                      </a:endParaRPr>
                    </a:p>
                  </a:txBody>
                  <a:tcPr horzOverflow="overflow">
                    <a:lnL>
                      <a:noFill/>
                    </a:lnL>
                    <a:lnR>
                      <a:noFill/>
                    </a:lnR>
                    <a:lnT>
                      <a:noFill/>
                    </a:lnT>
                    <a:lnB>
                      <a:noFill/>
                    </a:lnB>
                    <a:lnTlToBr>
                      <a:noFill/>
                    </a:lnTlToBr>
                    <a:lnBlToTr>
                      <a:noFill/>
                    </a:lnBlToTr>
                    <a:noFill/>
                  </a:tcPr>
                </a:tc>
              </a:tr>
            </a:tbl>
          </a:graphicData>
        </a:graphic>
      </p:graphicFrame>
      <p:sp>
        <p:nvSpPr>
          <p:cNvPr id="7" name="Rectangle 6"/>
          <p:cNvSpPr/>
          <p:nvPr/>
        </p:nvSpPr>
        <p:spPr bwMode="auto">
          <a:xfrm>
            <a:off x="496888" y="5334000"/>
            <a:ext cx="8362950" cy="1428750"/>
          </a:xfrm>
          <a:prstGeom prst="rect">
            <a:avLst/>
          </a:prstGeom>
          <a:solidFill>
            <a:schemeClr val="accent1">
              <a:hueOff val="0"/>
              <a:satOff val="0"/>
              <a:lumOff val="0"/>
              <a:alpha val="24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 name="Title 1"/>
          <p:cNvSpPr>
            <a:spLocks noGrp="1"/>
          </p:cNvSpPr>
          <p:nvPr>
            <p:ph type="title"/>
          </p:nvPr>
        </p:nvSpPr>
        <p:spPr/>
        <p:txBody>
          <a:bodyPr vert="horz" wrap="square" lIns="0" tIns="0" rIns="0" bIns="0" rtlCol="0" anchor="t">
            <a:spAutoFit/>
          </a:bodyPr>
          <a:lstStyle/>
          <a:p>
            <a:pPr fontAlgn="auto">
              <a:spcAft>
                <a:spcPts val="0"/>
              </a:spcAft>
              <a:defRPr/>
            </a:pPr>
            <a:r>
              <a:rPr spc="-100" smtClean="0">
                <a:solidFill>
                  <a:schemeClr val="tx1"/>
                </a:solidFill>
                <a:effectLst/>
                <a:latin typeface="Calibri" pitchFamily="34" charset="0"/>
              </a:rPr>
              <a:t>Classing up your URLs</a:t>
            </a:r>
          </a:p>
        </p:txBody>
      </p:sp>
      <p:pic>
        <p:nvPicPr>
          <p:cNvPr id="6" name="Picture 6"/>
          <p:cNvPicPr>
            <a:picLocks noChangeAspect="1" noChangeArrowheads="1"/>
          </p:cNvPicPr>
          <p:nvPr/>
        </p:nvPicPr>
        <p:blipFill>
          <a:blip r:embed="rId7"/>
          <a:srcRect/>
          <a:stretch>
            <a:fillRect/>
          </a:stretch>
        </p:blipFill>
        <p:spPr bwMode="auto">
          <a:xfrm>
            <a:off x="563563" y="5403850"/>
            <a:ext cx="501650" cy="577850"/>
          </a:xfrm>
          <a:prstGeom prst="rect">
            <a:avLst/>
          </a:prstGeom>
          <a:noFill/>
          <a:ln w="9525">
            <a:noFill/>
            <a:miter lim="800000"/>
            <a:headEnd/>
            <a:tailEnd/>
          </a:ln>
        </p:spPr>
      </p:pic>
      <p:graphicFrame>
        <p:nvGraphicFramePr>
          <p:cNvPr id="9" name="Table 8"/>
          <p:cNvGraphicFramePr>
            <a:graphicFrameLocks noGrp="1"/>
          </p:cNvGraphicFramePr>
          <p:nvPr/>
        </p:nvGraphicFramePr>
        <p:xfrm>
          <a:off x="1497013" y="5405438"/>
          <a:ext cx="2708954" cy="1066800"/>
        </p:xfrm>
        <a:graphic>
          <a:graphicData uri="http://schemas.openxmlformats.org/drawingml/2006/table">
            <a:tbl>
              <a:tblPr firstRow="1" bandRow="1">
                <a:tableStyleId>{2D5ABB26-0587-4C30-8999-92F81FD0307C}</a:tableStyleId>
              </a:tblPr>
              <a:tblGrid>
                <a:gridCol w="1476055"/>
                <a:gridCol w="1232899"/>
              </a:tblGrid>
              <a:tr h="370840">
                <a:tc>
                  <a:txBody>
                    <a:bodyPr/>
                    <a:lstStyle/>
                    <a:p>
                      <a:pPr>
                        <a:buFont typeface="Arial" pitchFamily="34" charset="0"/>
                        <a:buChar char="•"/>
                      </a:pPr>
                      <a:r>
                        <a:rPr lang="en-US" sz="1600" dirty="0" smtClean="0">
                          <a:effectLst>
                            <a:outerShdw blurRad="38100" dist="38100" dir="2700000" algn="tl">
                              <a:srgbClr val="000000">
                                <a:alpha val="43137"/>
                              </a:srgbClr>
                            </a:outerShdw>
                          </a:effectLst>
                        </a:rPr>
                        <a:t> store1.com</a:t>
                      </a:r>
                    </a:p>
                    <a:p>
                      <a:pPr>
                        <a:buFont typeface="Arial" pitchFamily="34" charset="0"/>
                        <a:buChar char="•"/>
                      </a:pP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microsoft</a:t>
                      </a:r>
                      <a:endParaRPr lang="en-US" sz="1600" dirty="0" smtClean="0">
                        <a:effectLst>
                          <a:outerShdw blurRad="38100" dist="38100" dir="2700000" algn="tl">
                            <a:srgbClr val="000000">
                              <a:alpha val="43137"/>
                            </a:srgbClr>
                          </a:outerShdw>
                        </a:effectLst>
                      </a:endParaRPr>
                    </a:p>
                    <a:p>
                      <a:pPr>
                        <a:buFont typeface="Arial" pitchFamily="34" charset="0"/>
                        <a:buChar char="•"/>
                      </a:pPr>
                      <a:r>
                        <a:rPr lang="en-US" sz="1600" dirty="0" smtClean="0">
                          <a:effectLst>
                            <a:outerShdw blurRad="38100" dist="38100" dir="2700000" algn="tl">
                              <a:srgbClr val="000000">
                                <a:alpha val="43137"/>
                              </a:srgbClr>
                            </a:outerShdw>
                          </a:effectLst>
                        </a:rPr>
                        <a:t> 80</a:t>
                      </a:r>
                    </a:p>
                    <a:p>
                      <a:pPr>
                        <a:buFont typeface="Arial" pitchFamily="34" charset="0"/>
                        <a:buChar char="•"/>
                      </a:pP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zune</a:t>
                      </a:r>
                      <a:endParaRPr lang="en-US" sz="1600" dirty="0" smtClean="0">
                        <a:effectLst>
                          <a:outerShdw blurRad="38100" dist="38100" dir="2700000" algn="tl">
                            <a:srgbClr val="000000">
                              <a:alpha val="43137"/>
                            </a:srgbClr>
                          </a:outerShdw>
                        </a:effectLst>
                      </a:endParaRPr>
                    </a:p>
                  </a:txBody>
                  <a:tcPr>
                    <a:lnL>
                      <a:noFill/>
                    </a:lnL>
                    <a:lnR>
                      <a:noFill/>
                    </a:lnR>
                    <a:lnT>
                      <a:noFill/>
                    </a:lnT>
                    <a:lnB>
                      <a:noFill/>
                    </a:lnB>
                    <a:lnTlToBr w="12700" cmpd="sng">
                      <a:noFill/>
                      <a:prstDash val="solid"/>
                    </a:lnTlToBr>
                    <a:lnBlToTr w="12700" cmpd="sng">
                      <a:noFill/>
                      <a:prstDash val="solid"/>
                    </a:lnBlToTr>
                  </a:tcPr>
                </a:tc>
                <a:tc>
                  <a:txBody>
                    <a:bodyPr/>
                    <a:lstStyle/>
                    <a:p>
                      <a:pPr>
                        <a:buFont typeface="Arial" pitchFamily="34" charset="0"/>
                        <a:buChar char="•"/>
                      </a:pPr>
                      <a:r>
                        <a:rPr lang="en-US" sz="1600" dirty="0" smtClean="0">
                          <a:effectLst>
                            <a:outerShdw blurRad="38100" dist="38100" dir="2700000" algn="tl">
                              <a:srgbClr val="000000">
                                <a:alpha val="43137"/>
                              </a:srgbClr>
                            </a:outerShdw>
                          </a:effectLst>
                        </a:rPr>
                        <a:t> G2</a:t>
                      </a:r>
                    </a:p>
                    <a:p>
                      <a:pPr>
                        <a:buFont typeface="Arial" pitchFamily="34" charset="0"/>
                        <a:buChar char="•"/>
                      </a:pP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dp</a:t>
                      </a:r>
                      <a:endParaRPr lang="en-US" sz="1600" dirty="0" smtClean="0">
                        <a:effectLst>
                          <a:outerShdw blurRad="38100" dist="38100" dir="2700000" algn="tl">
                            <a:srgbClr val="000000">
                              <a:alpha val="43137"/>
                            </a:srgbClr>
                          </a:outerShdw>
                        </a:effectLst>
                      </a:endParaRPr>
                    </a:p>
                    <a:p>
                      <a:pPr>
                        <a:buFont typeface="Arial" pitchFamily="34" charset="0"/>
                        <a:buChar char="•"/>
                      </a:pPr>
                      <a:r>
                        <a:rPr lang="en-US" sz="1600" dirty="0" smtClean="0">
                          <a:effectLst>
                            <a:outerShdw blurRad="38100" dist="38100" dir="2700000" algn="tl">
                              <a:srgbClr val="000000">
                                <a:alpha val="43137"/>
                              </a:srgbClr>
                            </a:outerShdw>
                          </a:effectLst>
                        </a:rPr>
                        <a:t> b00j01ipi</a:t>
                      </a:r>
                    </a:p>
                  </a:txBody>
                  <a:tcPr>
                    <a:lnL>
                      <a:noFill/>
                    </a:lnL>
                    <a:lnR>
                      <a:noFill/>
                    </a:lnR>
                    <a:lnT>
                      <a:noFill/>
                    </a:lnT>
                    <a:lnB>
                      <a:noFill/>
                    </a:lnB>
                    <a:lnTlToBr w="12700" cmpd="sng">
                      <a:noFill/>
                      <a:prstDash val="solid"/>
                    </a:lnTlToBr>
                    <a:lnBlToTr w="12700" cmpd="sng">
                      <a:noFill/>
                      <a:prstDash val="solid"/>
                    </a:lnBlToTr>
                  </a:tcPr>
                </a:tc>
              </a:tr>
            </a:tbl>
          </a:graphicData>
        </a:graphic>
      </p:graphicFrame>
      <p:sp>
        <p:nvSpPr>
          <p:cNvPr id="11" name="Rectangle 10"/>
          <p:cNvSpPr/>
          <p:nvPr/>
        </p:nvSpPr>
        <p:spPr bwMode="auto">
          <a:xfrm>
            <a:off x="465138" y="3597275"/>
            <a:ext cx="8362950" cy="1235075"/>
          </a:xfrm>
          <a:prstGeom prst="rect">
            <a:avLst/>
          </a:prstGeom>
          <a:solidFill>
            <a:schemeClr val="accent1">
              <a:hueOff val="0"/>
              <a:satOff val="0"/>
              <a:lumOff val="0"/>
              <a:alpha val="24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pic>
        <p:nvPicPr>
          <p:cNvPr id="12" name="Picture 6"/>
          <p:cNvPicPr>
            <a:picLocks noChangeAspect="1" noChangeArrowheads="1"/>
          </p:cNvPicPr>
          <p:nvPr/>
        </p:nvPicPr>
        <p:blipFill>
          <a:blip r:embed="rId7"/>
          <a:srcRect/>
          <a:stretch>
            <a:fillRect/>
          </a:stretch>
        </p:blipFill>
        <p:spPr bwMode="auto">
          <a:xfrm>
            <a:off x="531813" y="3667125"/>
            <a:ext cx="501650" cy="577850"/>
          </a:xfrm>
          <a:prstGeom prst="rect">
            <a:avLst/>
          </a:prstGeom>
          <a:noFill/>
          <a:ln w="9525">
            <a:noFill/>
            <a:miter lim="800000"/>
            <a:headEnd/>
            <a:tailEnd/>
          </a:ln>
        </p:spPr>
      </p:pic>
      <p:graphicFrame>
        <p:nvGraphicFramePr>
          <p:cNvPr id="13" name="Table 12"/>
          <p:cNvGraphicFramePr>
            <a:graphicFrameLocks noGrp="1"/>
          </p:cNvGraphicFramePr>
          <p:nvPr/>
        </p:nvGraphicFramePr>
        <p:xfrm>
          <a:off x="1465263" y="3668713"/>
          <a:ext cx="3316839" cy="1066800"/>
        </p:xfrm>
        <a:graphic>
          <a:graphicData uri="http://schemas.openxmlformats.org/drawingml/2006/table">
            <a:tbl>
              <a:tblPr firstRow="1" bandRow="1">
                <a:tableStyleId>{2D5ABB26-0587-4C30-8999-92F81FD0307C}</a:tableStyleId>
              </a:tblPr>
              <a:tblGrid>
                <a:gridCol w="3316839"/>
              </a:tblGrid>
              <a:tr h="370840">
                <a:tc>
                  <a:txBody>
                    <a:bodyPr/>
                    <a:lstStyle/>
                    <a:p>
                      <a:pPr>
                        <a:buFont typeface="Arial" pitchFamily="34" charset="0"/>
                        <a:buChar char="•"/>
                      </a:pPr>
                      <a:r>
                        <a:rPr lang="en-US" sz="1600" dirty="0" smtClean="0">
                          <a:effectLst>
                            <a:outerShdw blurRad="38100" dist="38100" dir="2700000" algn="tl">
                              <a:srgbClr val="000000">
                                <a:alpha val="43137"/>
                              </a:srgbClr>
                            </a:outerShdw>
                          </a:effectLst>
                        </a:rPr>
                        <a:t> store2.com</a:t>
                      </a:r>
                    </a:p>
                    <a:p>
                      <a:pPr>
                        <a:buFont typeface="Arial" pitchFamily="34" charset="0"/>
                        <a:buChar char="•"/>
                      </a:pPr>
                      <a:r>
                        <a:rPr lang="en-US" sz="1600" dirty="0" smtClean="0">
                          <a:effectLst>
                            <a:outerShdw blurRad="38100" dist="38100" dir="2700000" algn="tl">
                              <a:srgbClr val="000000">
                                <a:alpha val="43137"/>
                              </a:srgbClr>
                            </a:outerShdw>
                          </a:effectLst>
                        </a:rPr>
                        <a:t> Microsoft_Zune_80_G2_Black</a:t>
                      </a:r>
                    </a:p>
                    <a:p>
                      <a:pPr>
                        <a:buFont typeface="Arial" pitchFamily="34" charset="0"/>
                        <a:buChar char="•"/>
                      </a:pP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dp</a:t>
                      </a:r>
                      <a:endParaRPr lang="en-US" sz="1600" dirty="0" smtClean="0">
                        <a:effectLst>
                          <a:outerShdw blurRad="38100" dist="38100" dir="2700000" algn="tl">
                            <a:srgbClr val="000000">
                              <a:alpha val="43137"/>
                            </a:srgbClr>
                          </a:outerShdw>
                        </a:effectLst>
                      </a:endParaRPr>
                    </a:p>
                    <a:p>
                      <a:pPr>
                        <a:buFont typeface="Arial" pitchFamily="34" charset="0"/>
                        <a:buChar char="•"/>
                      </a:pPr>
                      <a:r>
                        <a:rPr lang="en-US" sz="1600" dirty="0" smtClean="0">
                          <a:effectLst>
                            <a:outerShdw blurRad="38100" dist="38100" dir="2700000" algn="tl">
                              <a:srgbClr val="000000">
                                <a:alpha val="43137"/>
                              </a:srgbClr>
                            </a:outerShdw>
                          </a:effectLst>
                        </a:rPr>
                        <a:t> b00j01ipi</a:t>
                      </a:r>
                    </a:p>
                  </a:txBody>
                  <a:tcPr>
                    <a:lnL>
                      <a:noFill/>
                    </a:lnL>
                    <a:lnR>
                      <a:noFill/>
                    </a:lnR>
                    <a:lnT>
                      <a:noFill/>
                    </a:lnT>
                    <a:lnB>
                      <a:noFill/>
                    </a:lnB>
                    <a:lnTlToBr w="12700" cmpd="sng">
                      <a:noFill/>
                      <a:prstDash val="solid"/>
                    </a:lnTlToBr>
                    <a:lnBlToTr w="12700" cmpd="sng">
                      <a:noFill/>
                      <a:prstDash val="solid"/>
                    </a:lnBlToTr>
                  </a:tcPr>
                </a:tc>
              </a:tr>
            </a:tbl>
          </a:graphicData>
        </a:graphic>
      </p:graphicFrame>
      <p:sp>
        <p:nvSpPr>
          <p:cNvPr id="16" name="Rectangle 15"/>
          <p:cNvSpPr/>
          <p:nvPr/>
        </p:nvSpPr>
        <p:spPr bwMode="auto">
          <a:xfrm>
            <a:off x="441325" y="1743075"/>
            <a:ext cx="8362950" cy="1427163"/>
          </a:xfrm>
          <a:prstGeom prst="rect">
            <a:avLst/>
          </a:prstGeom>
          <a:solidFill>
            <a:schemeClr val="accent1">
              <a:hueOff val="0"/>
              <a:satOff val="0"/>
              <a:lumOff val="0"/>
              <a:alpha val="24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pic>
        <p:nvPicPr>
          <p:cNvPr id="17" name="Picture 6"/>
          <p:cNvPicPr>
            <a:picLocks noChangeAspect="1" noChangeArrowheads="1"/>
          </p:cNvPicPr>
          <p:nvPr/>
        </p:nvPicPr>
        <p:blipFill>
          <a:blip r:embed="rId7"/>
          <a:srcRect/>
          <a:stretch>
            <a:fillRect/>
          </a:stretch>
        </p:blipFill>
        <p:spPr bwMode="auto">
          <a:xfrm>
            <a:off x="508000" y="1812925"/>
            <a:ext cx="501650" cy="577850"/>
          </a:xfrm>
          <a:prstGeom prst="rect">
            <a:avLst/>
          </a:prstGeom>
          <a:noFill/>
          <a:ln w="9525">
            <a:noFill/>
            <a:miter lim="800000"/>
            <a:headEnd/>
            <a:tailEnd/>
          </a:ln>
        </p:spPr>
      </p:pic>
      <p:graphicFrame>
        <p:nvGraphicFramePr>
          <p:cNvPr id="18" name="Table 17"/>
          <p:cNvGraphicFramePr>
            <a:graphicFrameLocks noGrp="1"/>
          </p:cNvGraphicFramePr>
          <p:nvPr/>
        </p:nvGraphicFramePr>
        <p:xfrm>
          <a:off x="1441450" y="1814513"/>
          <a:ext cx="4940156" cy="1066800"/>
        </p:xfrm>
        <a:graphic>
          <a:graphicData uri="http://schemas.openxmlformats.org/drawingml/2006/table">
            <a:tbl>
              <a:tblPr firstRow="1" bandRow="1">
                <a:tableStyleId>{2D5ABB26-0587-4C30-8999-92F81FD0307C}</a:tableStyleId>
              </a:tblPr>
              <a:tblGrid>
                <a:gridCol w="2607923"/>
                <a:gridCol w="2332233"/>
              </a:tblGrid>
              <a:tr h="370840">
                <a:tc>
                  <a:txBody>
                    <a:bodyPr/>
                    <a:lstStyle/>
                    <a:p>
                      <a:pPr>
                        <a:buFont typeface="Arial" pitchFamily="34" charset="0"/>
                        <a:buChar char="•"/>
                      </a:pPr>
                      <a:r>
                        <a:rPr lang="en-US" sz="1600" dirty="0" smtClean="0">
                          <a:effectLst>
                            <a:outerShdw blurRad="38100" dist="38100" dir="2700000" algn="tl">
                              <a:srgbClr val="000000">
                                <a:alpha val="43137"/>
                              </a:srgbClr>
                            </a:outerShdw>
                          </a:effectLst>
                        </a:rPr>
                        <a:t> store3.com</a:t>
                      </a:r>
                    </a:p>
                    <a:p>
                      <a:pPr>
                        <a:buFont typeface="Arial" pitchFamily="34" charset="0"/>
                        <a:buChar char="•"/>
                      </a:pPr>
                      <a:r>
                        <a:rPr lang="en-US" sz="1600" dirty="0" smtClean="0">
                          <a:effectLst>
                            <a:outerShdw blurRad="38100" dist="38100" dir="2700000" algn="tl">
                              <a:srgbClr val="000000">
                                <a:alpha val="43137"/>
                              </a:srgbClr>
                            </a:outerShdw>
                          </a:effectLst>
                        </a:rPr>
                        <a:t> product.aspx</a:t>
                      </a:r>
                    </a:p>
                    <a:p>
                      <a:pPr>
                        <a:buFont typeface="Arial" pitchFamily="34" charset="0"/>
                        <a:buChar char="•"/>
                      </a:pPr>
                      <a:r>
                        <a:rPr lang="en-US" sz="1600" dirty="0" smtClean="0">
                          <a:effectLst>
                            <a:outerShdw blurRad="38100" dist="38100" dir="2700000" algn="tl">
                              <a:srgbClr val="000000">
                                <a:alpha val="43137"/>
                              </a:srgbClr>
                            </a:outerShdw>
                          </a:effectLst>
                        </a:rPr>
                        <a:t> id=MB147L</a:t>
                      </a:r>
                    </a:p>
                    <a:p>
                      <a:pPr>
                        <a:buFont typeface="Arial" pitchFamily="34" charset="0"/>
                        <a:buChar char="•"/>
                      </a:pP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SessionId</a:t>
                      </a:r>
                      <a:r>
                        <a:rPr lang="en-US" sz="1600" dirty="0" smtClean="0">
                          <a:effectLst>
                            <a:outerShdw blurRad="38100" dist="38100" dir="2700000" algn="tl">
                              <a:srgbClr val="000000">
                                <a:alpha val="43137"/>
                              </a:srgbClr>
                            </a:outerShdw>
                          </a:effectLst>
                        </a:rPr>
                        <a:t>=2344</a:t>
                      </a:r>
                    </a:p>
                  </a:txBody>
                  <a:tcPr>
                    <a:lnL>
                      <a:noFill/>
                    </a:lnL>
                    <a:lnR>
                      <a:noFill/>
                    </a:lnR>
                    <a:lnT>
                      <a:noFill/>
                    </a:lnT>
                    <a:lnB>
                      <a:noFill/>
                    </a:lnB>
                    <a:lnTlToBr w="12700" cmpd="sng">
                      <a:noFill/>
                      <a:prstDash val="solid"/>
                    </a:lnTlToBr>
                    <a:lnBlToTr w="12700" cmpd="sng">
                      <a:noFill/>
                      <a:prstDash val="solid"/>
                    </a:lnBlToTr>
                  </a:tcPr>
                </a:tc>
                <a:tc>
                  <a:txBody>
                    <a:bodyPr/>
                    <a:lstStyle/>
                    <a:p>
                      <a:pPr>
                        <a:buFont typeface="Arial" pitchFamily="34" charset="0"/>
                        <a:buChar char="•"/>
                      </a:pPr>
                      <a:r>
                        <a:rPr lang="en-US" sz="1600" dirty="0" smtClean="0">
                          <a:effectLst>
                            <a:outerShdw blurRad="38100" dist="38100" dir="2700000" algn="tl">
                              <a:srgbClr val="000000">
                                <a:alpha val="43137"/>
                              </a:srgbClr>
                            </a:outerShdw>
                          </a:effectLst>
                        </a:rPr>
                        <a:t> </a:t>
                      </a:r>
                      <a:r>
                        <a:rPr lang="en-US" sz="1600" dirty="0" err="1" smtClean="0">
                          <a:effectLst>
                            <a:outerShdw blurRad="38100" dist="38100" dir="2700000" algn="tl">
                              <a:srgbClr val="000000">
                                <a:alpha val="43137"/>
                              </a:srgbClr>
                            </a:outerShdw>
                          </a:effectLst>
                        </a:rPr>
                        <a:t>RegionCode</a:t>
                      </a:r>
                      <a:r>
                        <a:rPr lang="en-US" sz="1600" dirty="0" smtClean="0">
                          <a:effectLst>
                            <a:outerShdw blurRad="38100" dist="38100" dir="2700000" algn="tl">
                              <a:srgbClr val="000000">
                                <a:alpha val="43137"/>
                              </a:srgbClr>
                            </a:outerShdw>
                          </a:effectLst>
                        </a:rPr>
                        <a:t>=en-US</a:t>
                      </a:r>
                    </a:p>
                    <a:p>
                      <a:pPr>
                        <a:buFont typeface="Arial" pitchFamily="34" charset="0"/>
                        <a:buChar char="•"/>
                      </a:pPr>
                      <a:r>
                        <a:rPr lang="en-US" sz="1600" dirty="0" smtClean="0">
                          <a:effectLst>
                            <a:outerShdw blurRad="38100" dist="38100" dir="2700000" algn="tl">
                              <a:srgbClr val="000000">
                                <a:alpha val="43137"/>
                              </a:srgbClr>
                            </a:outerShdw>
                          </a:effectLst>
                        </a:rPr>
                        <a:t> format=rich</a:t>
                      </a:r>
                    </a:p>
                    <a:p>
                      <a:pPr>
                        <a:buFont typeface="Arial" pitchFamily="34" charset="0"/>
                        <a:buChar char="•"/>
                      </a:pPr>
                      <a:r>
                        <a:rPr lang="en-US" sz="1600" dirty="0" smtClean="0">
                          <a:effectLst>
                            <a:outerShdw blurRad="38100" dist="38100" dir="2700000" algn="tl">
                              <a:srgbClr val="000000">
                                <a:alpha val="43137"/>
                              </a:srgbClr>
                            </a:outerShdw>
                          </a:effectLst>
                        </a:rPr>
                        <a:t> cat=3</a:t>
                      </a:r>
                    </a:p>
                  </a:txBody>
                  <a:tcPr>
                    <a:lnL>
                      <a:noFill/>
                    </a:lnL>
                    <a:lnR>
                      <a:noFill/>
                    </a:lnR>
                    <a:lnT>
                      <a:noFill/>
                    </a:lnT>
                    <a:lnB>
                      <a:noFill/>
                    </a:lnB>
                    <a:lnTlToBr w="12700" cmpd="sng">
                      <a:noFill/>
                      <a:prstDash val="solid"/>
                    </a:lnTlToBr>
                    <a:lnBlToTr w="12700" cmpd="sng">
                      <a:noFill/>
                      <a:prstDash val="solid"/>
                    </a:lnBlToTr>
                  </a:tcPr>
                </a:tc>
              </a:tr>
            </a:tbl>
          </a:graphicData>
        </a:graphic>
      </p:graphicFrame>
      <p:pic>
        <p:nvPicPr>
          <p:cNvPr id="5122" name="Picture 2"/>
          <p:cNvPicPr>
            <a:picLocks noChangeAspect="1" noChangeArrowheads="1"/>
          </p:cNvPicPr>
          <p:nvPr/>
        </p:nvPicPr>
        <p:blipFill>
          <a:blip r:embed="rId8"/>
          <a:srcRect/>
          <a:stretch>
            <a:fillRect/>
          </a:stretch>
        </p:blipFill>
        <p:spPr bwMode="auto">
          <a:xfrm>
            <a:off x="1447800" y="1181100"/>
            <a:ext cx="6034088" cy="5370513"/>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rctx="PPT">
                                        <p:cTn id="24" dur="indefinite"/>
                                        <p:tgtEl>
                                          <p:spTgt spid="16"/>
                                        </p:tgtEl>
                                        <p:attrNameLst>
                                          <p:attrName>style.opacity</p:attrName>
                                        </p:attrNameLst>
                                      </p:cBhvr>
                                      <p:to>
                                        <p:strVal val="0.5"/>
                                      </p:to>
                                    </p:set>
                                    <p:animEffect filter="image" prLst="opacity: 0.5">
                                      <p:cBhvr rctx="IE">
                                        <p:cTn id="25" dur="indefinite"/>
                                        <p:tgtEl>
                                          <p:spTgt spid="16"/>
                                        </p:tgtEl>
                                      </p:cBhvr>
                                    </p:animEffect>
                                  </p:childTnLst>
                                </p:cTn>
                              </p:par>
                              <p:par>
                                <p:cTn id="26" presetID="9" presetClass="emph" presetSubtype="0" nodeType="withEffect">
                                  <p:stCondLst>
                                    <p:cond delay="0"/>
                                  </p:stCondLst>
                                  <p:childTnLst>
                                    <p:set>
                                      <p:cBhvr rctx="PPT">
                                        <p:cTn id="27" dur="indefinite"/>
                                        <p:tgtEl>
                                          <p:spTgt spid="17"/>
                                        </p:tgtEl>
                                        <p:attrNameLst>
                                          <p:attrName>style.opacity</p:attrName>
                                        </p:attrNameLst>
                                      </p:cBhvr>
                                      <p:to>
                                        <p:strVal val="0.5"/>
                                      </p:to>
                                    </p:set>
                                    <p:animEffect filter="image" prLst="opacity: 0.5">
                                      <p:cBhvr rctx="IE">
                                        <p:cTn id="28" dur="indefinite"/>
                                        <p:tgtEl>
                                          <p:spTgt spid="17"/>
                                        </p:tgtEl>
                                      </p:cBhvr>
                                    </p:animEffect>
                                  </p:childTnLst>
                                </p:cTn>
                              </p:par>
                              <p:par>
                                <p:cTn id="29" presetID="9" presetClass="emph" presetSubtype="0" nodeType="withEffect">
                                  <p:stCondLst>
                                    <p:cond delay="0"/>
                                  </p:stCondLst>
                                  <p:childTnLst>
                                    <p:set>
                                      <p:cBhvr rctx="PPT">
                                        <p:cTn id="30" dur="indefinite"/>
                                        <p:tgtEl>
                                          <p:spTgt spid="18"/>
                                        </p:tgtEl>
                                        <p:attrNameLst>
                                          <p:attrName>style.opacity</p:attrName>
                                        </p:attrNameLst>
                                      </p:cBhvr>
                                      <p:to>
                                        <p:strVal val="0.5"/>
                                      </p:to>
                                    </p:set>
                                    <p:animEffect filter="image" prLst="opacity: 0.5">
                                      <p:cBhvr rctx="IE">
                                        <p:cTn id="31" dur="indefinite"/>
                                        <p:tgtEl>
                                          <p:spTgt spid="18"/>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1" nodeType="clickEffect">
                                  <p:stCondLst>
                                    <p:cond delay="0"/>
                                  </p:stCondLst>
                                  <p:childTnLst>
                                    <p:set>
                                      <p:cBhvr rctx="PPT">
                                        <p:cTn id="41" dur="indefinite"/>
                                        <p:tgtEl>
                                          <p:spTgt spid="11"/>
                                        </p:tgtEl>
                                        <p:attrNameLst>
                                          <p:attrName>style.opacity</p:attrName>
                                        </p:attrNameLst>
                                      </p:cBhvr>
                                      <p:to>
                                        <p:strVal val="0.5"/>
                                      </p:to>
                                    </p:set>
                                    <p:animEffect filter="image" prLst="opacity: 0.5">
                                      <p:cBhvr rctx="IE">
                                        <p:cTn id="42" dur="indefinite"/>
                                        <p:tgtEl>
                                          <p:spTgt spid="11"/>
                                        </p:tgtEl>
                                      </p:cBhvr>
                                    </p:animEffect>
                                  </p:childTnLst>
                                </p:cTn>
                              </p:par>
                              <p:par>
                                <p:cTn id="43" presetID="9" presetClass="emph" presetSubtype="0" nodeType="withEffect">
                                  <p:stCondLst>
                                    <p:cond delay="0"/>
                                  </p:stCondLst>
                                  <p:childTnLst>
                                    <p:set>
                                      <p:cBhvr rctx="PPT">
                                        <p:cTn id="44" dur="indefinite"/>
                                        <p:tgtEl>
                                          <p:spTgt spid="12"/>
                                        </p:tgtEl>
                                        <p:attrNameLst>
                                          <p:attrName>style.opacity</p:attrName>
                                        </p:attrNameLst>
                                      </p:cBhvr>
                                      <p:to>
                                        <p:strVal val="0.5"/>
                                      </p:to>
                                    </p:set>
                                    <p:animEffect filter="image" prLst="opacity: 0.5">
                                      <p:cBhvr rctx="IE">
                                        <p:cTn id="45" dur="indefinite"/>
                                        <p:tgtEl>
                                          <p:spTgt spid="12"/>
                                        </p:tgtEl>
                                      </p:cBhvr>
                                    </p:animEffect>
                                  </p:childTnLst>
                                </p:cTn>
                              </p:par>
                              <p:par>
                                <p:cTn id="46" presetID="9" presetClass="emph" presetSubtype="0" nodeType="withEffect">
                                  <p:stCondLst>
                                    <p:cond delay="0"/>
                                  </p:stCondLst>
                                  <p:childTnLst>
                                    <p:set>
                                      <p:cBhvr rctx="PPT">
                                        <p:cTn id="47" dur="indefinite"/>
                                        <p:tgtEl>
                                          <p:spTgt spid="13"/>
                                        </p:tgtEl>
                                        <p:attrNameLst>
                                          <p:attrName>style.opacity</p:attrName>
                                        </p:attrNameLst>
                                      </p:cBhvr>
                                      <p:to>
                                        <p:strVal val="0.5"/>
                                      </p:to>
                                    </p:set>
                                    <p:animEffect filter="image" prLst="opacity: 0.5">
                                      <p:cBhvr rctx="IE">
                                        <p:cTn id="48" dur="indefinite"/>
                                        <p:tgtEl>
                                          <p:spTgt spid="13"/>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1" grpId="1" animBg="1"/>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 SEO </a:t>
            </a:r>
            <a:r>
              <a:rPr lang="en-US" sz="4400" i="1" dirty="0" smtClean="0">
                <a:latin typeface="Georgia" pitchFamily="18" charset="0"/>
              </a:rPr>
              <a:t>for</a:t>
            </a:r>
            <a:r>
              <a:rPr lang="en-US" sz="4400" dirty="0" smtClean="0"/>
              <a:t> </a:t>
            </a:r>
            <a:r>
              <a:rPr lang="en-US" dirty="0" smtClean="0"/>
              <a:t>Developers</a:t>
            </a:r>
            <a:endParaRPr lang="en-US" dirty="0"/>
          </a:p>
        </p:txBody>
      </p:sp>
      <p:sp>
        <p:nvSpPr>
          <p:cNvPr id="3" name="Subtitle 2"/>
          <p:cNvSpPr>
            <a:spLocks noGrp="1"/>
          </p:cNvSpPr>
          <p:nvPr>
            <p:ph type="subTitle" idx="1"/>
          </p:nvPr>
        </p:nvSpPr>
        <p:spPr/>
        <p:txBody>
          <a:bodyPr/>
          <a:lstStyle/>
          <a:p>
            <a:r>
              <a:rPr lang="en-US" dirty="0" smtClean="0"/>
              <a:t>Nathan Buggia </a:t>
            </a:r>
          </a:p>
          <a:p>
            <a:r>
              <a:rPr lang="en-US" dirty="0" smtClean="0"/>
              <a:t>Lead Program Manager</a:t>
            </a:r>
          </a:p>
          <a:p>
            <a:r>
              <a:rPr lang="en-US" dirty="0" smtClean="0"/>
              <a:t>Microsoft Live Search</a:t>
            </a:r>
            <a:endParaRPr lang="en-US" dirty="0"/>
          </a:p>
        </p:txBody>
      </p:sp>
      <p:sp>
        <p:nvSpPr>
          <p:cNvPr id="6" name="Text Placeholder 5"/>
          <p:cNvSpPr>
            <a:spLocks noGrp="1"/>
          </p:cNvSpPr>
          <p:nvPr>
            <p:ph type="body" sz="quarter" idx="10"/>
          </p:nvPr>
        </p:nvSpPr>
        <p:spPr/>
        <p:txBody>
          <a:bodyPr/>
          <a:lstStyle/>
          <a:p>
            <a:r>
              <a:rPr lang="en-US" dirty="0" smtClean="0"/>
              <a:t>Session Code: WUX207</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status codes</a:t>
            </a:r>
            <a:endParaRPr lang="en-US" dirty="0"/>
          </a:p>
        </p:txBody>
      </p:sp>
      <p:sp>
        <p:nvSpPr>
          <p:cNvPr id="18" name="Text Placeholder 2"/>
          <p:cNvSpPr txBox="1">
            <a:spLocks/>
          </p:cNvSpPr>
          <p:nvPr/>
        </p:nvSpPr>
        <p:spPr>
          <a:xfrm>
            <a:off x="423863" y="1411288"/>
            <a:ext cx="8415337" cy="387350"/>
          </a:xfrm>
          <a:prstGeom prst="rect">
            <a:avLst/>
          </a:prstGeom>
        </p:spPr>
        <p:txBody>
          <a:bodyPr vert="horz" lIns="91440" tIns="45720" rIns="91440" bIns="45720" rtlCol="0" anchor="ctr"/>
          <a:lstStyle/>
          <a:p>
            <a:pPr marL="0" marR="0" lvl="0" indent="0" algn="l" defTabSz="914363" rtl="0" eaLnBrk="1" fontAlgn="auto" latinLnBrk="0" hangingPunct="1">
              <a:lnSpc>
                <a:spcPct val="100000"/>
              </a:lnSpc>
              <a:spcBef>
                <a:spcPts val="0"/>
              </a:spcBef>
              <a:spcAft>
                <a:spcPts val="24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200 OK</a:t>
            </a:r>
          </a:p>
        </p:txBody>
      </p:sp>
      <p:sp>
        <p:nvSpPr>
          <p:cNvPr id="19" name="Rectangle 3"/>
          <p:cNvSpPr>
            <a:spLocks noChangeArrowheads="1"/>
          </p:cNvSpPr>
          <p:nvPr/>
        </p:nvSpPr>
        <p:spPr bwMode="auto">
          <a:xfrm>
            <a:off x="2541588" y="6151563"/>
            <a:ext cx="3937000" cy="369887"/>
          </a:xfrm>
          <a:prstGeom prst="rect">
            <a:avLst/>
          </a:prstGeom>
          <a:noFill/>
          <a:ln w="9525">
            <a:noFill/>
            <a:miter lim="800000"/>
            <a:headEnd/>
            <a:tailEnd/>
          </a:ln>
        </p:spPr>
        <p:txBody>
          <a:bodyPr wrap="none">
            <a:spAutoFit/>
          </a:bodyPr>
          <a:lstStyle/>
          <a:p>
            <a:r>
              <a:rPr lang="en-US" i="1">
                <a:latin typeface="Segoe"/>
                <a:cs typeface="Courier New" pitchFamily="49" charset="0"/>
                <a:hlinkClick r:id="rId2"/>
              </a:rPr>
              <a:t>W3 standard for HTTP Status Codes</a:t>
            </a:r>
            <a:endParaRPr lang="en-US" i="1">
              <a:latin typeface="Segoe"/>
              <a:cs typeface="Courier New" pitchFamily="49" charset="0"/>
            </a:endParaRPr>
          </a:p>
        </p:txBody>
      </p:sp>
      <p:grpSp>
        <p:nvGrpSpPr>
          <p:cNvPr id="3" name="Group 9"/>
          <p:cNvGrpSpPr>
            <a:grpSpLocks/>
          </p:cNvGrpSpPr>
          <p:nvPr/>
        </p:nvGrpSpPr>
        <p:grpSpPr bwMode="auto">
          <a:xfrm>
            <a:off x="423863" y="3108325"/>
            <a:ext cx="8415337" cy="1313537"/>
            <a:chOff x="451495" y="2294780"/>
            <a:chExt cx="8415414" cy="1314598"/>
          </a:xfrm>
        </p:grpSpPr>
        <p:sp>
          <p:nvSpPr>
            <p:cNvPr id="21" name="Text Placeholder 2"/>
            <p:cNvSpPr txBox="1">
              <a:spLocks/>
            </p:cNvSpPr>
            <p:nvPr/>
          </p:nvSpPr>
          <p:spPr bwMode="invGray">
            <a:xfrm>
              <a:off x="451495" y="2294780"/>
              <a:ext cx="8415414" cy="431235"/>
            </a:xfrm>
            <a:prstGeom prst="rect">
              <a:avLst/>
            </a:prstGeom>
          </p:spPr>
          <p:txBody>
            <a:bodyPr vert="horz" lIns="91440" tIns="45720" rIns="91440" bIns="45720" rtlCol="0" anchor="ctr"/>
            <a:lstStyle/>
            <a:p>
              <a:pPr defTabSz="914363">
                <a:spcAft>
                  <a:spcPts val="2400"/>
                </a:spcAft>
                <a:buFont typeface="Arial" pitchFamily="34" charset="0"/>
                <a:buChar char="•"/>
                <a:defRPr/>
              </a:pPr>
              <a:r>
                <a:rPr lang="en-US" sz="2800" dirty="0" smtClean="0">
                  <a:solidFill>
                    <a:schemeClr val="tx1">
                      <a:tint val="75000"/>
                    </a:schemeClr>
                  </a:solidFill>
                </a:rPr>
                <a:t> 301 Moved Permanently</a:t>
              </a:r>
            </a:p>
          </p:txBody>
        </p:sp>
        <p:sp>
          <p:nvSpPr>
            <p:cNvPr id="22" name="Text Placeholder 2"/>
            <p:cNvSpPr txBox="1">
              <a:spLocks/>
            </p:cNvSpPr>
            <p:nvPr/>
          </p:nvSpPr>
          <p:spPr bwMode="invGray">
            <a:xfrm>
              <a:off x="451495" y="3178143"/>
              <a:ext cx="8415414" cy="431235"/>
            </a:xfrm>
            <a:prstGeom prst="rect">
              <a:avLst/>
            </a:prstGeom>
          </p:spPr>
          <p:txBody>
            <a:bodyPr vert="horz" lIns="91440" tIns="45720" rIns="91440" bIns="45720" rtlCol="0" anchor="ctr"/>
            <a:lstStyle/>
            <a:p>
              <a:pPr defTabSz="914363">
                <a:spcAft>
                  <a:spcPts val="2400"/>
                </a:spcAft>
                <a:buFont typeface="Arial" pitchFamily="34" charset="0"/>
                <a:buChar char="•"/>
                <a:defRPr/>
              </a:pPr>
              <a:r>
                <a:rPr lang="en-US" sz="2800" dirty="0" smtClean="0">
                  <a:solidFill>
                    <a:schemeClr val="tx1">
                      <a:tint val="75000"/>
                    </a:schemeClr>
                  </a:solidFill>
                </a:rPr>
                <a:t> 302 Moved Temporarily</a:t>
              </a:r>
            </a:p>
          </p:txBody>
        </p:sp>
      </p:grpSp>
      <p:sp>
        <p:nvSpPr>
          <p:cNvPr id="23" name="Text Placeholder 2"/>
          <p:cNvSpPr txBox="1">
            <a:spLocks/>
          </p:cNvSpPr>
          <p:nvPr/>
        </p:nvSpPr>
        <p:spPr bwMode="invGray">
          <a:xfrm>
            <a:off x="423863" y="4838700"/>
            <a:ext cx="8415337" cy="430887"/>
          </a:xfrm>
          <a:prstGeom prst="rect">
            <a:avLst/>
          </a:prstGeom>
        </p:spPr>
        <p:txBody>
          <a:bodyPr vert="horz" lIns="91440" tIns="45720" rIns="91440" bIns="45720" rtlCol="0" anchor="ctr"/>
          <a:lstStyle/>
          <a:p>
            <a:pPr defTabSz="914363">
              <a:spcAft>
                <a:spcPts val="2400"/>
              </a:spcAft>
              <a:buFont typeface="Arial" pitchFamily="34" charset="0"/>
              <a:buChar char="•"/>
              <a:defRPr/>
            </a:pPr>
            <a:r>
              <a:rPr lang="en-US" sz="2800" dirty="0" smtClean="0">
                <a:solidFill>
                  <a:schemeClr val="tx1">
                    <a:tint val="75000"/>
                  </a:schemeClr>
                </a:solidFill>
              </a:rPr>
              <a:t> 304 Not Modified</a:t>
            </a:r>
          </a:p>
        </p:txBody>
      </p:sp>
      <p:sp>
        <p:nvSpPr>
          <p:cNvPr id="24" name="Text Placeholder 2"/>
          <p:cNvSpPr txBox="1">
            <a:spLocks/>
          </p:cNvSpPr>
          <p:nvPr/>
        </p:nvSpPr>
        <p:spPr bwMode="invGray">
          <a:xfrm>
            <a:off x="423863" y="2259013"/>
            <a:ext cx="8415337" cy="430887"/>
          </a:xfrm>
          <a:prstGeom prst="rect">
            <a:avLst/>
          </a:prstGeom>
        </p:spPr>
        <p:txBody>
          <a:bodyPr vert="horz" lIns="91440" tIns="45720" rIns="91440" bIns="45720" rtlCol="0" anchor="ctr"/>
          <a:lstStyle/>
          <a:p>
            <a:pPr defTabSz="914363">
              <a:spcAft>
                <a:spcPts val="2400"/>
              </a:spcAft>
              <a:buFont typeface="Arial" pitchFamily="34" charset="0"/>
              <a:buChar char="•"/>
              <a:defRPr/>
            </a:pPr>
            <a:r>
              <a:rPr lang="en-US" sz="2800" dirty="0" smtClean="0">
                <a:solidFill>
                  <a:schemeClr val="tx1">
                    <a:tint val="75000"/>
                  </a:schemeClr>
                </a:solidFill>
              </a:rPr>
              <a:t> 404 Gone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grpId="1" nodeType="clickEffect">
                                  <p:stCondLst>
                                    <p:cond delay="0"/>
                                  </p:stCondLst>
                                  <p:childTnLst>
                                    <p:set>
                                      <p:cBhvr rctx="PPT">
                                        <p:cTn id="12" dur="indefinite"/>
                                        <p:tgtEl>
                                          <p:spTgt spid="18">
                                            <p:txEl>
                                              <p:pRg st="0" end="0"/>
                                            </p:txEl>
                                          </p:spTgt>
                                        </p:tgtEl>
                                        <p:attrNameLst>
                                          <p:attrName>style.opacity</p:attrName>
                                        </p:attrNameLst>
                                      </p:cBhvr>
                                      <p:to>
                                        <p:strVal val="0.5"/>
                                      </p:to>
                                    </p:set>
                                    <p:animEffect filter="image" prLst="opacity: 0.5">
                                      <p:cBhvr rctx="IE">
                                        <p:cTn id="13" dur="indefinite"/>
                                        <p:tgtEl>
                                          <p:spTgt spid="18">
                                            <p:txEl>
                                              <p:pRg st="0" end="0"/>
                                            </p:txEl>
                                          </p:spTgt>
                                        </p:tgtEl>
                                      </p:cBhvr>
                                    </p:animEffect>
                                  </p:childTnLst>
                                </p:cTn>
                              </p:par>
                              <p:par>
                                <p:cTn id="14" presetID="9" presetClass="emph" presetSubtype="0" grpId="1" nodeType="withEffect">
                                  <p:stCondLst>
                                    <p:cond delay="0"/>
                                  </p:stCondLst>
                                  <p:childTnLst>
                                    <p:set>
                                      <p:cBhvr rctx="PPT">
                                        <p:cTn id="15" dur="indefinite"/>
                                        <p:tgtEl>
                                          <p:spTgt spid="24"/>
                                        </p:tgtEl>
                                        <p:attrNameLst>
                                          <p:attrName>style.opacity</p:attrName>
                                        </p:attrNameLst>
                                      </p:cBhvr>
                                      <p:to>
                                        <p:strVal val="0.5"/>
                                      </p:to>
                                    </p:set>
                                    <p:animEffect filter="image" prLst="opacity: 0.5">
                                      <p:cBhvr rctx="IE">
                                        <p:cTn id="16" dur="indefinite"/>
                                        <p:tgtEl>
                                          <p:spTgt spid="24"/>
                                        </p:tgtEl>
                                      </p:cBhvr>
                                    </p:animEffec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3"/>
                                        </p:tgtEl>
                                        <p:attrNameLst>
                                          <p:attrName>style.opacity</p:attrName>
                                        </p:attrNameLst>
                                      </p:cBhvr>
                                      <p:to>
                                        <p:strVal val="0.5"/>
                                      </p:to>
                                    </p:set>
                                    <p:animEffect filter="image" prLst="opacity: 0.5">
                                      <p:cBhvr rctx="IE">
                                        <p:cTn id="23" dur="indefinite"/>
                                        <p:tgtEl>
                                          <p:spTgt spid="3"/>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8" grpId="1" build="p"/>
      <p:bldP spid="23" grpId="0"/>
      <p:bldP spid="24" grpId="0"/>
      <p:bldP spid="2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difference?</a:t>
            </a:r>
            <a:endParaRPr lang="en-US" dirty="0"/>
          </a:p>
        </p:txBody>
      </p:sp>
      <p:sp>
        <p:nvSpPr>
          <p:cNvPr id="4" name="Text Placeholder 2"/>
          <p:cNvSpPr txBox="1">
            <a:spLocks/>
          </p:cNvSpPr>
          <p:nvPr/>
        </p:nvSpPr>
        <p:spPr>
          <a:xfrm>
            <a:off x="2971800" y="1981200"/>
            <a:ext cx="5486400" cy="1981200"/>
          </a:xfrm>
          <a:prstGeom prst="rect">
            <a:avLst/>
          </a:prstGeom>
        </p:spPr>
        <p:txBody>
          <a:bodyPr vert="horz" wrap="square" lIns="91440" tIns="45720" rIns="91440" bIns="45720" numCol="1" rtlCol="0" anchor="t" anchorCtr="0" compatLnSpc="1">
            <a:prstTxWarp prst="textNoShape">
              <a:avLst/>
            </a:prstTxWarp>
          </a:bodyPr>
          <a:lstStyle/>
          <a:p>
            <a:pPr lvl="0">
              <a:spcAft>
                <a:spcPts val="600"/>
              </a:spcAft>
              <a:buFont typeface="Arial" pitchFamily="34" charset="0"/>
              <a:buChar char="•"/>
              <a:defRPr/>
            </a:pPr>
            <a:r>
              <a:rPr lang="en-US" sz="2400" dirty="0" smtClean="0"/>
              <a:t> oreilly.com</a:t>
            </a:r>
          </a:p>
          <a:p>
            <a:pPr lvl="0">
              <a:spcAft>
                <a:spcPts val="600"/>
              </a:spcAft>
              <a:buFont typeface="Arial" pitchFamily="34" charset="0"/>
              <a:buChar char="•"/>
              <a:defRPr/>
            </a:pPr>
            <a:r>
              <a:rPr lang="en-US" sz="2400" dirty="0" smtClean="0"/>
              <a:t> oreilly.com/index.csp</a:t>
            </a:r>
          </a:p>
          <a:p>
            <a:pPr lvl="0">
              <a:spcAft>
                <a:spcPts val="600"/>
              </a:spcAft>
              <a:buFont typeface="Arial" pitchFamily="34" charset="0"/>
              <a:buChar char="•"/>
              <a:defRPr/>
            </a:pPr>
            <a:r>
              <a:rPr lang="en-US" sz="2400" dirty="0" smtClean="0"/>
              <a:t> www.oreilly.com</a:t>
            </a:r>
          </a:p>
          <a:p>
            <a:pPr lvl="0">
              <a:spcAft>
                <a:spcPts val="600"/>
              </a:spcAft>
              <a:buFont typeface="Arial" pitchFamily="34" charset="0"/>
              <a:buChar char="•"/>
              <a:defRPr/>
            </a:pPr>
            <a:r>
              <a:rPr lang="en-US" sz="2400" dirty="0" smtClean="0"/>
              <a:t> www.oreilly.com/index.csp</a:t>
            </a:r>
            <a:endParaRPr kumimoji="0" lang="en-US" sz="2400" b="0" i="0" u="none" strike="noStrike" kern="1200" cap="none" spc="0" normalizeH="0" baseline="0" noProof="0" dirty="0" smtClean="0">
              <a:ln>
                <a:noFill/>
              </a:ln>
              <a:effectLst/>
              <a:uLnTx/>
              <a:uFillTx/>
              <a:latin typeface="+mn-lt"/>
              <a:ea typeface="+mn-ea"/>
              <a:cs typeface="+mn-cs"/>
            </a:endParaRPr>
          </a:p>
        </p:txBody>
      </p:sp>
      <p:pic>
        <p:nvPicPr>
          <p:cNvPr id="7" name="Picture 6"/>
          <p:cNvPicPr>
            <a:picLocks noChangeAspect="1" noChangeArrowheads="1"/>
          </p:cNvPicPr>
          <p:nvPr/>
        </p:nvPicPr>
        <p:blipFill>
          <a:blip r:embed="rId3" cstate="print"/>
          <a:srcRect/>
          <a:stretch>
            <a:fillRect/>
          </a:stretch>
        </p:blipFill>
        <p:spPr bwMode="auto">
          <a:xfrm>
            <a:off x="1404937" y="2362200"/>
            <a:ext cx="576263" cy="665163"/>
          </a:xfrm>
          <a:prstGeom prst="rect">
            <a:avLst/>
          </a:prstGeom>
          <a:noFill/>
          <a:ln w="9525">
            <a:noFill/>
            <a:miter lim="800000"/>
            <a:headEnd/>
            <a:tailEnd/>
          </a:ln>
        </p:spPr>
      </p:pic>
      <p:pic>
        <p:nvPicPr>
          <p:cNvPr id="10" name="Picture 7"/>
          <p:cNvPicPr>
            <a:picLocks noChangeAspect="1" noChangeArrowheads="1"/>
          </p:cNvPicPr>
          <p:nvPr/>
        </p:nvPicPr>
        <p:blipFill>
          <a:blip r:embed="rId4" cstate="print"/>
          <a:srcRect/>
          <a:stretch>
            <a:fillRect/>
          </a:stretch>
        </p:blipFill>
        <p:spPr bwMode="auto">
          <a:xfrm>
            <a:off x="1676400" y="4953000"/>
            <a:ext cx="238240" cy="539202"/>
          </a:xfrm>
          <a:prstGeom prst="rect">
            <a:avLst/>
          </a:prstGeom>
          <a:noFill/>
          <a:ln w="9525">
            <a:noFill/>
            <a:miter lim="800000"/>
            <a:headEnd/>
            <a:tailEnd/>
          </a:ln>
        </p:spPr>
      </p:pic>
      <p:sp>
        <p:nvSpPr>
          <p:cNvPr id="11" name="Rectangle 10"/>
          <p:cNvSpPr/>
          <p:nvPr/>
        </p:nvSpPr>
        <p:spPr>
          <a:xfrm>
            <a:off x="228600" y="1219200"/>
            <a:ext cx="2316660" cy="369332"/>
          </a:xfrm>
          <a:prstGeom prst="rect">
            <a:avLst/>
          </a:prstGeom>
        </p:spPr>
        <p:txBody>
          <a:bodyPr wrap="none">
            <a:spAutoFit/>
          </a:bodyPr>
          <a:lstStyle/>
          <a:p>
            <a:pPr lvl="0">
              <a:spcAft>
                <a:spcPts val="600"/>
              </a:spcAft>
              <a:defRPr/>
            </a:pPr>
            <a:r>
              <a:rPr lang="en-US" dirty="0" smtClean="0"/>
              <a:t>What’s the difference?</a:t>
            </a:r>
          </a:p>
        </p:txBody>
      </p:sp>
      <p:pic>
        <p:nvPicPr>
          <p:cNvPr id="2050" name="Picture 2"/>
          <p:cNvPicPr>
            <a:picLocks noChangeAspect="1" noChangeArrowheads="1"/>
          </p:cNvPicPr>
          <p:nvPr/>
        </p:nvPicPr>
        <p:blipFill>
          <a:blip r:embed="rId5"/>
          <a:srcRect/>
          <a:stretch>
            <a:fillRect/>
          </a:stretch>
        </p:blipFill>
        <p:spPr bwMode="auto">
          <a:xfrm>
            <a:off x="3048000" y="4438979"/>
            <a:ext cx="3429000" cy="1885621"/>
          </a:xfrm>
          <a:prstGeom prst="rect">
            <a:avLst/>
          </a:prstGeom>
          <a:noFill/>
          <a:ln w="9525">
            <a:noFill/>
            <a:miter lim="800000"/>
            <a:headEnd/>
            <a:tailEnd/>
          </a:ln>
          <a:effectLst/>
        </p:spPr>
      </p:pic>
      <p:cxnSp>
        <p:nvCxnSpPr>
          <p:cNvPr id="8" name="Straight Connector 7"/>
          <p:cNvCxnSpPr/>
          <p:nvPr/>
        </p:nvCxnSpPr>
        <p:spPr bwMode="auto">
          <a:xfrm>
            <a:off x="557213" y="4037013"/>
            <a:ext cx="8029575" cy="15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Canonicalization in action</a:t>
            </a:r>
            <a:endParaRPr lang="en-US" dirty="0"/>
          </a:p>
        </p:txBody>
      </p:sp>
      <p:graphicFrame>
        <p:nvGraphicFramePr>
          <p:cNvPr id="24" name="Table 23"/>
          <p:cNvGraphicFramePr>
            <a:graphicFrameLocks noGrp="1"/>
          </p:cNvGraphicFramePr>
          <p:nvPr/>
        </p:nvGraphicFramePr>
        <p:xfrm>
          <a:off x="381000" y="1676400"/>
          <a:ext cx="8534400" cy="3657600"/>
        </p:xfrm>
        <a:graphic>
          <a:graphicData uri="http://schemas.openxmlformats.org/drawingml/2006/table">
            <a:tbl>
              <a:tblPr firstRow="1" bandRow="1">
                <a:tableStyleId>{5C22544A-7EE6-4342-B048-85BDC9FD1C3A}</a:tableStyleId>
              </a:tblPr>
              <a:tblGrid>
                <a:gridCol w="4267200"/>
                <a:gridCol w="4267200"/>
              </a:tblGrid>
              <a:tr h="731520">
                <a:tc>
                  <a:txBody>
                    <a:bodyPr/>
                    <a:lstStyle/>
                    <a:p>
                      <a:r>
                        <a:rPr lang="en-US" sz="2800" dirty="0" smtClean="0">
                          <a:solidFill>
                            <a:schemeClr val="bg1"/>
                          </a:solidFill>
                        </a:rPr>
                        <a:t>Canonical</a:t>
                      </a:r>
                      <a:r>
                        <a:rPr lang="en-US" sz="2800" baseline="0" dirty="0" smtClean="0">
                          <a:solidFill>
                            <a:schemeClr val="bg1"/>
                          </a:solidFill>
                        </a:rPr>
                        <a:t> Form</a:t>
                      </a:r>
                      <a:endParaRPr lang="en-US" sz="2800" dirty="0">
                        <a:solidFill>
                          <a:schemeClr val="bg1"/>
                        </a:solidFill>
                      </a:endParaRPr>
                    </a:p>
                  </a:txBody>
                  <a:tcPr/>
                </a:tc>
                <a:tc>
                  <a:txBody>
                    <a:bodyPr/>
                    <a:lstStyle/>
                    <a:p>
                      <a:pPr algn="r"/>
                      <a:r>
                        <a:rPr lang="en-US" sz="2800" dirty="0" smtClean="0">
                          <a:solidFill>
                            <a:schemeClr val="bg1"/>
                          </a:solidFill>
                        </a:rPr>
                        <a:t># Sites</a:t>
                      </a:r>
                      <a:r>
                        <a:rPr lang="en-US" sz="2800" baseline="0" dirty="0" smtClean="0">
                          <a:solidFill>
                            <a:schemeClr val="bg1"/>
                          </a:solidFill>
                        </a:rPr>
                        <a:t> Linking In</a:t>
                      </a:r>
                      <a:endParaRPr lang="en-US" sz="2800" dirty="0">
                        <a:solidFill>
                          <a:schemeClr val="bg1"/>
                        </a:solidFill>
                      </a:endParaRPr>
                    </a:p>
                  </a:txBody>
                  <a:tcPr/>
                </a:tc>
              </a:tr>
              <a:tr h="731520">
                <a:tc>
                  <a:txBody>
                    <a:bodyPr/>
                    <a:lstStyle/>
                    <a:p>
                      <a:r>
                        <a:rPr lang="en-US" sz="2800" dirty="0" smtClean="0"/>
                        <a:t>oreilly.com</a:t>
                      </a:r>
                      <a:endParaRPr lang="en-US" sz="2800" dirty="0"/>
                    </a:p>
                  </a:txBody>
                  <a:tcPr/>
                </a:tc>
                <a:tc>
                  <a:txBody>
                    <a:bodyPr/>
                    <a:lstStyle/>
                    <a:p>
                      <a:pPr algn="r"/>
                      <a:r>
                        <a:rPr lang="en-US" sz="2800" b="1" dirty="0" smtClean="0"/>
                        <a:t>25,030</a:t>
                      </a:r>
                      <a:endParaRPr lang="en-US" sz="2800" dirty="0"/>
                    </a:p>
                  </a:txBody>
                  <a:tcPr/>
                </a:tc>
              </a:tr>
              <a:tr h="731520">
                <a:tc>
                  <a:txBody>
                    <a:bodyPr/>
                    <a:lstStyle/>
                    <a:p>
                      <a:r>
                        <a:rPr lang="en-US" sz="2800" dirty="0" smtClean="0"/>
                        <a:t>oreilly.com/index.csp</a:t>
                      </a:r>
                      <a:endParaRPr lang="en-US" sz="2800" dirty="0"/>
                    </a:p>
                  </a:txBody>
                  <a:tcPr/>
                </a:tc>
                <a:tc>
                  <a:txBody>
                    <a:bodyPr/>
                    <a:lstStyle/>
                    <a:p>
                      <a:pPr algn="r"/>
                      <a:r>
                        <a:rPr lang="en-US" sz="2800" b="1" dirty="0" smtClean="0"/>
                        <a:t>0</a:t>
                      </a:r>
                      <a:endParaRPr lang="en-US" sz="2800" dirty="0"/>
                    </a:p>
                  </a:txBody>
                  <a:tcPr/>
                </a:tc>
              </a:tr>
              <a:tr h="731520">
                <a:tc>
                  <a:txBody>
                    <a:bodyPr/>
                    <a:lstStyle/>
                    <a:p>
                      <a:r>
                        <a:rPr lang="en-US" sz="2800" dirty="0" smtClean="0"/>
                        <a:t>www.oreilly.com</a:t>
                      </a:r>
                      <a:endParaRPr lang="en-US" sz="2800" dirty="0"/>
                    </a:p>
                  </a:txBody>
                  <a:tcPr/>
                </a:tc>
                <a:tc>
                  <a:txBody>
                    <a:bodyPr/>
                    <a:lstStyle/>
                    <a:p>
                      <a:pPr algn="r"/>
                      <a:r>
                        <a:rPr lang="en-US" sz="2800" b="1" dirty="0" smtClean="0"/>
                        <a:t>1,174,124</a:t>
                      </a:r>
                      <a:endParaRPr lang="en-US" sz="2800" dirty="0"/>
                    </a:p>
                  </a:txBody>
                  <a:tcPr/>
                </a:tc>
              </a:tr>
              <a:tr h="731520">
                <a:tc>
                  <a:txBody>
                    <a:bodyPr/>
                    <a:lstStyle/>
                    <a:p>
                      <a:r>
                        <a:rPr lang="en-US" sz="2800" dirty="0" smtClean="0"/>
                        <a:t>www.oreilly.com/index.csp</a:t>
                      </a:r>
                      <a:endParaRPr lang="en-US" sz="2800" dirty="0"/>
                    </a:p>
                  </a:txBody>
                  <a:tcPr/>
                </a:tc>
                <a:tc>
                  <a:txBody>
                    <a:bodyPr/>
                    <a:lstStyle/>
                    <a:p>
                      <a:pPr algn="r"/>
                      <a:r>
                        <a:rPr lang="en-US" sz="2800" b="1" dirty="0" smtClean="0"/>
                        <a:t>0</a:t>
                      </a:r>
                      <a:endParaRPr lang="en-US" sz="2800" dirty="0"/>
                    </a:p>
                  </a:txBody>
                  <a:tcPr/>
                </a:tc>
              </a:tr>
            </a:tbl>
          </a:graphicData>
        </a:graphic>
      </p:graphicFrame>
      <p:sp>
        <p:nvSpPr>
          <p:cNvPr id="25" name="TextBox 24"/>
          <p:cNvSpPr txBox="1"/>
          <p:nvPr/>
        </p:nvSpPr>
        <p:spPr>
          <a:xfrm>
            <a:off x="762000" y="6096000"/>
            <a:ext cx="7924800" cy="461665"/>
          </a:xfrm>
          <a:prstGeom prst="rect">
            <a:avLst/>
          </a:prstGeom>
          <a:noFill/>
        </p:spPr>
        <p:txBody>
          <a:bodyPr wrap="square" rtlCol="0">
            <a:spAutoFit/>
          </a:bodyPr>
          <a:lstStyle/>
          <a:p>
            <a:pPr algn="ctr"/>
            <a:r>
              <a:rPr lang="en-US" sz="2400" dirty="0" smtClean="0"/>
              <a:t>Check your site’s canonical forms using: </a:t>
            </a:r>
            <a:r>
              <a:rPr lang="en-US" sz="2400" dirty="0" smtClean="0">
                <a:hlinkClick r:id="rId3"/>
              </a:rPr>
              <a:t>Yahoo’s Site Explorer</a:t>
            </a:r>
            <a:endParaRPr lang="en-US" sz="24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Canonicalization Recommendation</a:t>
            </a:r>
            <a:endParaRPr lang="en-US" dirty="0"/>
          </a:p>
        </p:txBody>
      </p:sp>
      <p:sp>
        <p:nvSpPr>
          <p:cNvPr id="3" name="Content Placeholder 2"/>
          <p:cNvSpPr>
            <a:spLocks noGrp="1"/>
          </p:cNvSpPr>
          <p:nvPr>
            <p:ph idx="1"/>
          </p:nvPr>
        </p:nvSpPr>
        <p:spPr>
          <a:xfrm>
            <a:off x="457200" y="1850188"/>
            <a:ext cx="8229600" cy="533399"/>
          </a:xfrm>
        </p:spPr>
        <p:txBody>
          <a:bodyPr>
            <a:normAutofit/>
          </a:bodyPr>
          <a:lstStyle/>
          <a:p>
            <a:pPr>
              <a:buNone/>
            </a:pPr>
            <a:r>
              <a:rPr lang="en-US" sz="2400" dirty="0" smtClean="0"/>
              <a:t>1) Chose www vs. non-www, 301 redirect one to the other</a:t>
            </a:r>
          </a:p>
        </p:txBody>
      </p:sp>
      <p:sp>
        <p:nvSpPr>
          <p:cNvPr id="5" name="Rectangle 3"/>
          <p:cNvSpPr>
            <a:spLocks noChangeArrowheads="1"/>
          </p:cNvSpPr>
          <p:nvPr/>
        </p:nvSpPr>
        <p:spPr bwMode="auto">
          <a:xfrm>
            <a:off x="2241550" y="6380163"/>
            <a:ext cx="4660900" cy="369887"/>
          </a:xfrm>
          <a:prstGeom prst="rect">
            <a:avLst/>
          </a:prstGeom>
          <a:noFill/>
          <a:ln w="9525">
            <a:noFill/>
            <a:miter lim="800000"/>
            <a:headEnd/>
            <a:tailEnd/>
          </a:ln>
        </p:spPr>
        <p:txBody>
          <a:bodyPr wrap="none">
            <a:spAutoFit/>
          </a:bodyPr>
          <a:lstStyle/>
          <a:p>
            <a:r>
              <a:rPr lang="en-US" i="1" dirty="0">
                <a:latin typeface="Segoe"/>
                <a:cs typeface="Courier New" pitchFamily="49" charset="0"/>
                <a:hlinkClick r:id="rId3"/>
              </a:rPr>
              <a:t>Detailed article on the issue from Matt </a:t>
            </a:r>
            <a:r>
              <a:rPr lang="en-US" i="1" dirty="0" err="1">
                <a:latin typeface="Segoe"/>
                <a:cs typeface="Courier New" pitchFamily="49" charset="0"/>
                <a:hlinkClick r:id="rId3"/>
              </a:rPr>
              <a:t>Cutts</a:t>
            </a:r>
            <a:endParaRPr lang="en-US" i="1" dirty="0">
              <a:latin typeface="Segoe"/>
              <a:cs typeface="Courier New" pitchFamily="49" charset="0"/>
            </a:endParaRPr>
          </a:p>
        </p:txBody>
      </p:sp>
      <p:sp>
        <p:nvSpPr>
          <p:cNvPr id="6" name="TextBox 5"/>
          <p:cNvSpPr txBox="1"/>
          <p:nvPr/>
        </p:nvSpPr>
        <p:spPr>
          <a:xfrm>
            <a:off x="914400" y="2383587"/>
            <a:ext cx="7467600" cy="400110"/>
          </a:xfrm>
          <a:prstGeom prst="rect">
            <a:avLst/>
          </a:prstGeom>
          <a:noFill/>
        </p:spPr>
        <p:txBody>
          <a:bodyPr wrap="square" rtlCol="0">
            <a:spAutoFit/>
          </a:bodyPr>
          <a:lstStyle/>
          <a:p>
            <a:pPr algn="ctr"/>
            <a:r>
              <a:rPr lang="en-US" sz="2000" b="1" dirty="0" smtClean="0">
                <a:latin typeface="Courier New" pitchFamily="49" charset="0"/>
                <a:cs typeface="Courier New" pitchFamily="49" charset="0"/>
                <a:hlinkClick r:id="rId4"/>
              </a:rPr>
              <a:t>www.mysite.com</a:t>
            </a:r>
            <a:r>
              <a:rPr lang="en-US"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sym typeface="Wingdings" pitchFamily="2" charset="2"/>
              </a:rPr>
              <a:t> </a:t>
            </a:r>
            <a:r>
              <a:rPr lang="en-US" sz="2000" b="1" dirty="0" smtClean="0">
                <a:latin typeface="Courier New" pitchFamily="49" charset="0"/>
                <a:cs typeface="Courier New" pitchFamily="49" charset="0"/>
                <a:sym typeface="Wingdings" pitchFamily="2" charset="2"/>
                <a:hlinkClick r:id="rId5" action="ppaction://hlinkfile"/>
              </a:rPr>
              <a:t>mysite.com </a:t>
            </a:r>
            <a:endParaRPr lang="en-US" sz="2000" b="1" dirty="0">
              <a:latin typeface="Courier New" pitchFamily="49" charset="0"/>
              <a:cs typeface="Courier New" pitchFamily="49" charset="0"/>
            </a:endParaRPr>
          </a:p>
        </p:txBody>
      </p:sp>
      <p:grpSp>
        <p:nvGrpSpPr>
          <p:cNvPr id="10" name="Group 9"/>
          <p:cNvGrpSpPr/>
          <p:nvPr/>
        </p:nvGrpSpPr>
        <p:grpSpPr>
          <a:xfrm>
            <a:off x="457200" y="3344323"/>
            <a:ext cx="8001000" cy="868064"/>
            <a:chOff x="457200" y="3246736"/>
            <a:chExt cx="8001000" cy="868064"/>
          </a:xfrm>
        </p:grpSpPr>
        <p:sp>
          <p:nvSpPr>
            <p:cNvPr id="4" name="Rectangle 3"/>
            <p:cNvSpPr/>
            <p:nvPr/>
          </p:nvSpPr>
          <p:spPr>
            <a:xfrm>
              <a:off x="457200" y="3246736"/>
              <a:ext cx="8001000" cy="461665"/>
            </a:xfrm>
            <a:prstGeom prst="rect">
              <a:avLst/>
            </a:prstGeom>
          </p:spPr>
          <p:txBody>
            <a:bodyPr wrap="square">
              <a:spAutoFit/>
            </a:bodyPr>
            <a:lstStyle/>
            <a:p>
              <a:pPr marL="342900" indent="-342900">
                <a:spcBef>
                  <a:spcPct val="20000"/>
                </a:spcBef>
              </a:pPr>
              <a:r>
                <a:rPr lang="en-US" sz="2400" dirty="0" smtClean="0"/>
                <a:t>2) Trim your folder-level default filename off the end</a:t>
              </a:r>
            </a:p>
          </p:txBody>
        </p:sp>
        <p:sp>
          <p:nvSpPr>
            <p:cNvPr id="7" name="TextBox 6"/>
            <p:cNvSpPr txBox="1"/>
            <p:nvPr/>
          </p:nvSpPr>
          <p:spPr>
            <a:xfrm>
              <a:off x="914400" y="3714690"/>
              <a:ext cx="7467600" cy="400110"/>
            </a:xfrm>
            <a:prstGeom prst="rect">
              <a:avLst/>
            </a:prstGeom>
            <a:noFill/>
          </p:spPr>
          <p:txBody>
            <a:bodyPr wrap="square" rtlCol="0">
              <a:spAutoFit/>
            </a:bodyPr>
            <a:lstStyle/>
            <a:p>
              <a:pPr algn="ctr"/>
              <a:r>
                <a:rPr lang="en-US" sz="2000" b="1" dirty="0" smtClean="0">
                  <a:latin typeface="Courier New" pitchFamily="49" charset="0"/>
                  <a:cs typeface="Courier New" pitchFamily="49" charset="0"/>
                  <a:hlinkClick r:id="rId6"/>
                </a:rPr>
                <a:t>mysite.com/default.aspx</a:t>
              </a:r>
              <a:r>
                <a:rPr lang="en-US"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sym typeface="Wingdings" pitchFamily="2" charset="2"/>
                </a:rPr>
                <a:t> </a:t>
              </a:r>
              <a:r>
                <a:rPr lang="en-US" sz="2000" b="1" dirty="0" smtClean="0">
                  <a:latin typeface="Courier New" pitchFamily="49" charset="0"/>
                  <a:cs typeface="Courier New" pitchFamily="49" charset="0"/>
                  <a:sym typeface="Wingdings" pitchFamily="2" charset="2"/>
                  <a:hlinkClick r:id="rId5" action="ppaction://hlinkfile"/>
                </a:rPr>
                <a:t>mysite.com </a:t>
              </a:r>
              <a:endParaRPr lang="en-US" sz="2000" b="1" dirty="0">
                <a:latin typeface="Courier New" pitchFamily="49" charset="0"/>
                <a:cs typeface="Courier New" pitchFamily="49" charset="0"/>
              </a:endParaRPr>
            </a:p>
          </p:txBody>
        </p:sp>
      </p:grpSp>
      <p:sp>
        <p:nvSpPr>
          <p:cNvPr id="8" name="Rectangle 7"/>
          <p:cNvSpPr/>
          <p:nvPr/>
        </p:nvSpPr>
        <p:spPr>
          <a:xfrm>
            <a:off x="457200" y="4800589"/>
            <a:ext cx="8001000" cy="461665"/>
          </a:xfrm>
          <a:prstGeom prst="rect">
            <a:avLst/>
          </a:prstGeom>
        </p:spPr>
        <p:txBody>
          <a:bodyPr wrap="square">
            <a:spAutoFit/>
          </a:bodyPr>
          <a:lstStyle/>
          <a:p>
            <a:pPr marL="342900" indent="-342900">
              <a:spcBef>
                <a:spcPct val="20000"/>
              </a:spcBef>
            </a:pPr>
            <a:r>
              <a:rPr lang="en-US" sz="2400" dirty="0" smtClean="0"/>
              <a:t>3) Make all internal links to the correct canonical form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ASP.Net</a:t>
            </a:r>
            <a:r>
              <a:rPr lang="en-US" dirty="0" smtClean="0"/>
              <a:t> Tips</a:t>
            </a:r>
            <a:endParaRPr lang="en-US" dirty="0"/>
          </a:p>
        </p:txBody>
      </p:sp>
      <p:sp>
        <p:nvSpPr>
          <p:cNvPr id="4" name="Text Placeholder 2"/>
          <p:cNvSpPr>
            <a:spLocks noGrp="1"/>
          </p:cNvSpPr>
          <p:nvPr>
            <p:ph idx="1"/>
          </p:nvPr>
        </p:nvSpPr>
        <p:spPr>
          <a:effectLst/>
        </p:spPr>
        <p:txBody>
          <a:bodyPr wrap="square" numCol="1" anchor="t" anchorCtr="0" compatLnSpc="1">
            <a:prstTxWarp prst="textNoShape">
              <a:avLst/>
            </a:prstTxWarp>
            <a:noAutofit/>
          </a:bodyPr>
          <a:lstStyle/>
          <a:p>
            <a:pPr marL="282575" indent="-342900">
              <a:buFontTx/>
              <a:buNone/>
            </a:pPr>
            <a:endParaRPr lang="en-US" sz="1800" dirty="0" smtClean="0">
              <a:effectLst>
                <a:outerShdw blurRad="38100" dist="38100" dir="2700000" algn="tl">
                  <a:srgbClr val="6E0F4C"/>
                </a:outerShdw>
              </a:effectLst>
            </a:endParaRPr>
          </a:p>
          <a:p>
            <a:pPr marL="282575" indent="-342900">
              <a:spcAft>
                <a:spcPts val="1200"/>
              </a:spcAft>
            </a:pPr>
            <a:r>
              <a:rPr lang="en-US" sz="2400" dirty="0" smtClean="0"/>
              <a:t>URL Rewriting in </a:t>
            </a:r>
            <a:r>
              <a:rPr lang="en-US" sz="2400" dirty="0" err="1" smtClean="0"/>
              <a:t>ASP.Net</a:t>
            </a:r>
            <a:endParaRPr lang="en-US" sz="2400" dirty="0" smtClean="0"/>
          </a:p>
          <a:p>
            <a:pPr lvl="1"/>
            <a:r>
              <a:rPr lang="en-US" sz="2000" dirty="0" smtClean="0">
                <a:hlinkClick r:id="rId3"/>
              </a:rPr>
              <a:t>Implementation whitepaper</a:t>
            </a:r>
            <a:endParaRPr lang="en-US" sz="2000" dirty="0" smtClean="0"/>
          </a:p>
          <a:p>
            <a:pPr lvl="1"/>
            <a:r>
              <a:rPr lang="en-US" sz="2000" dirty="0" smtClean="0">
                <a:hlinkClick r:id="rId4"/>
              </a:rPr>
              <a:t>Work around for 404 error pages</a:t>
            </a:r>
            <a:endParaRPr lang="en-US" sz="2000" dirty="0" smtClean="0"/>
          </a:p>
          <a:p>
            <a:pPr marL="282575">
              <a:spcBef>
                <a:spcPts val="3000"/>
              </a:spcBef>
              <a:spcAft>
                <a:spcPts val="600"/>
              </a:spcAft>
            </a:pPr>
            <a:r>
              <a:rPr lang="en-US" sz="2400" dirty="0" err="1" smtClean="0"/>
              <a:t>ASP.Net</a:t>
            </a:r>
            <a:r>
              <a:rPr lang="en-US" sz="2400" dirty="0" smtClean="0"/>
              <a:t> has bug in Custom Error Page Handling (</a:t>
            </a:r>
            <a:r>
              <a:rPr lang="en-US" sz="2400" dirty="0" smtClean="0">
                <a:hlinkClick r:id="rId5"/>
              </a:rPr>
              <a:t>find fix here</a:t>
            </a:r>
            <a:r>
              <a:rPr lang="en-US" sz="2400" dirty="0" smtClean="0"/>
              <a:t>)</a:t>
            </a:r>
            <a:endParaRPr lang="en-US" sz="2400" dirty="0" smtClean="0">
              <a:hlinkClick r:id="rId6"/>
            </a:endParaRPr>
          </a:p>
          <a:p>
            <a:pPr marL="282575" indent="-342900">
              <a:spcBef>
                <a:spcPts val="3000"/>
              </a:spcBef>
              <a:spcAft>
                <a:spcPts val="600"/>
              </a:spcAft>
            </a:pPr>
            <a:r>
              <a:rPr lang="en-US" sz="2400" dirty="0" smtClean="0">
                <a:hlinkClick r:id="rId6"/>
              </a:rPr>
              <a:t>Implementing Redirects in </a:t>
            </a:r>
            <a:r>
              <a:rPr lang="en-US" sz="2400" dirty="0" err="1" smtClean="0">
                <a:hlinkClick r:id="rId6"/>
              </a:rPr>
              <a:t>ASP.Net</a:t>
            </a:r>
            <a:endParaRPr lang="en-US" sz="2400" dirty="0" smtClean="0"/>
          </a:p>
          <a:p>
            <a:pPr marL="282575" indent="-342900">
              <a:spcBef>
                <a:spcPts val="3000"/>
              </a:spcBef>
              <a:spcAft>
                <a:spcPts val="600"/>
              </a:spcAft>
            </a:pPr>
            <a:r>
              <a:rPr lang="en-US" sz="2400" dirty="0" smtClean="0">
                <a:hlinkClick r:id="rId7"/>
              </a:rPr>
              <a:t>Implementing Redirects in IIS</a:t>
            </a:r>
            <a:endParaRPr lang="en-US" sz="2400"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Topics (There’s more!)</a:t>
            </a:r>
            <a:endParaRPr lang="en-US" dirty="0"/>
          </a:p>
        </p:txBody>
      </p:sp>
      <p:sp>
        <p:nvSpPr>
          <p:cNvPr id="3" name="Content Placeholder 2"/>
          <p:cNvSpPr>
            <a:spLocks noGrp="1"/>
          </p:cNvSpPr>
          <p:nvPr>
            <p:ph idx="1"/>
          </p:nvPr>
        </p:nvSpPr>
        <p:spPr/>
        <p:txBody>
          <a:bodyPr/>
          <a:lstStyle/>
          <a:p>
            <a:r>
              <a:rPr lang="en-US" dirty="0" smtClean="0"/>
              <a:t>URL Parameters</a:t>
            </a:r>
          </a:p>
          <a:p>
            <a:r>
              <a:rPr lang="en-US" dirty="0" smtClean="0"/>
              <a:t>State management</a:t>
            </a:r>
          </a:p>
          <a:p>
            <a:r>
              <a:rPr lang="en-US" dirty="0" smtClean="0"/>
              <a:t>Geographic location of content</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mtClean="0"/>
              <a:t>Q &amp; A</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975"/>
            <a:ext cx="9144000" cy="747897"/>
          </a:xfrm>
        </p:spPr>
        <p:txBody>
          <a:bodyPr vert="horz" wrap="square" lIns="0" tIns="0" rIns="0" bIns="0" rtlCol="0" anchor="t">
            <a:spAutoFit/>
          </a:bodyPr>
          <a:lstStyle/>
          <a:p>
            <a:pPr algn="ctr"/>
            <a:r>
              <a:rPr sz="5400">
                <a:latin typeface="Segoe"/>
              </a:rPr>
              <a:t>Diagnosing Issues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pic>
        <p:nvPicPr>
          <p:cNvPr id="2050" name="Picture 2"/>
          <p:cNvPicPr>
            <a:picLocks noChangeAspect="1" noChangeArrowheads="1"/>
          </p:cNvPicPr>
          <p:nvPr/>
        </p:nvPicPr>
        <p:blipFill>
          <a:blip r:embed="rId3"/>
          <a:srcRect/>
          <a:stretch>
            <a:fillRect/>
          </a:stretch>
        </p:blipFill>
        <p:spPr bwMode="auto">
          <a:xfrm>
            <a:off x="204384" y="1521584"/>
            <a:ext cx="3684569" cy="3214199"/>
          </a:xfrm>
          <a:prstGeom prst="rect">
            <a:avLst/>
          </a:prstGeom>
          <a:noFill/>
          <a:ln w="9525">
            <a:noFill/>
            <a:miter lim="800000"/>
            <a:headEnd/>
            <a:tailEnd/>
          </a:ln>
          <a:effectLst/>
        </p:spPr>
      </p:pic>
      <p:sp>
        <p:nvSpPr>
          <p:cNvPr id="24" name="TextBox 23"/>
          <p:cNvSpPr txBox="1"/>
          <p:nvPr/>
        </p:nvSpPr>
        <p:spPr>
          <a:xfrm>
            <a:off x="209320" y="1024563"/>
            <a:ext cx="2577947" cy="369332"/>
          </a:xfrm>
          <a:prstGeom prst="rect">
            <a:avLst/>
          </a:prstGeom>
          <a:noFill/>
        </p:spPr>
        <p:txBody>
          <a:bodyPr wrap="square" rtlCol="0">
            <a:spAutoFit/>
          </a:bodyPr>
          <a:lstStyle/>
          <a:p>
            <a:r>
              <a:rPr lang="en-US" dirty="0" smtClean="0"/>
              <a:t>1) Branded Search</a:t>
            </a:r>
            <a:endParaRPr lang="en-US" dirty="0"/>
          </a:p>
        </p:txBody>
      </p:sp>
      <p:grpSp>
        <p:nvGrpSpPr>
          <p:cNvPr id="27" name="Group 26"/>
          <p:cNvGrpSpPr/>
          <p:nvPr/>
        </p:nvGrpSpPr>
        <p:grpSpPr>
          <a:xfrm>
            <a:off x="4173555" y="1044760"/>
            <a:ext cx="4706040" cy="3800882"/>
            <a:chOff x="4173555" y="1044760"/>
            <a:chExt cx="4706040" cy="3800882"/>
          </a:xfrm>
        </p:grpSpPr>
        <p:pic>
          <p:nvPicPr>
            <p:cNvPr id="2051" name="Picture 3"/>
            <p:cNvPicPr>
              <a:picLocks noChangeAspect="1" noChangeArrowheads="1"/>
            </p:cNvPicPr>
            <p:nvPr/>
          </p:nvPicPr>
          <p:blipFill>
            <a:blip r:embed="rId4"/>
            <a:srcRect/>
            <a:stretch>
              <a:fillRect/>
            </a:stretch>
          </p:blipFill>
          <p:spPr bwMode="auto">
            <a:xfrm>
              <a:off x="4228813" y="1480038"/>
              <a:ext cx="4650782" cy="3365604"/>
            </a:xfrm>
            <a:prstGeom prst="rect">
              <a:avLst/>
            </a:prstGeom>
            <a:noFill/>
            <a:ln w="9525">
              <a:noFill/>
              <a:miter lim="800000"/>
              <a:headEnd/>
              <a:tailEnd/>
            </a:ln>
            <a:effectLst/>
          </p:spPr>
        </p:pic>
        <p:sp>
          <p:nvSpPr>
            <p:cNvPr id="25" name="TextBox 24"/>
            <p:cNvSpPr txBox="1"/>
            <p:nvPr/>
          </p:nvSpPr>
          <p:spPr>
            <a:xfrm>
              <a:off x="4173555" y="1044760"/>
              <a:ext cx="4551801" cy="369332"/>
            </a:xfrm>
            <a:prstGeom prst="rect">
              <a:avLst/>
            </a:prstGeom>
            <a:noFill/>
          </p:spPr>
          <p:txBody>
            <a:bodyPr wrap="square" rtlCol="0">
              <a:spAutoFit/>
            </a:bodyPr>
            <a:lstStyle/>
            <a:p>
              <a:r>
                <a:rPr lang="en-US" dirty="0" smtClean="0"/>
                <a:t>2) Keywords you want to rank for</a:t>
              </a:r>
              <a:endParaRPr lang="en-US" dirty="0"/>
            </a:p>
          </p:txBody>
        </p:sp>
      </p:grpSp>
      <p:pic>
        <p:nvPicPr>
          <p:cNvPr id="2052" name="Picture 4"/>
          <p:cNvPicPr>
            <a:picLocks noChangeAspect="1" noChangeArrowheads="1"/>
          </p:cNvPicPr>
          <p:nvPr/>
        </p:nvPicPr>
        <p:blipFill>
          <a:blip r:embed="rId5"/>
          <a:srcRect/>
          <a:stretch>
            <a:fillRect/>
          </a:stretch>
        </p:blipFill>
        <p:spPr bwMode="auto">
          <a:xfrm>
            <a:off x="4299678" y="2013616"/>
            <a:ext cx="4679826" cy="3384645"/>
          </a:xfrm>
          <a:prstGeom prst="rect">
            <a:avLst/>
          </a:prstGeom>
          <a:noFill/>
          <a:ln w="3175">
            <a:solidFill>
              <a:schemeClr val="bg1"/>
            </a:solid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4384825" y="2542198"/>
            <a:ext cx="4637988" cy="3688985"/>
          </a:xfrm>
          <a:prstGeom prst="rect">
            <a:avLst/>
          </a:prstGeom>
          <a:noFill/>
          <a:ln w="3175">
            <a:solidFill>
              <a:schemeClr val="bg1"/>
            </a:solid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to look for</a:t>
            </a:r>
            <a:endParaRPr lang="en-US" dirty="0"/>
          </a:p>
        </p:txBody>
      </p:sp>
      <p:pic>
        <p:nvPicPr>
          <p:cNvPr id="4" name="Picture 2"/>
          <p:cNvPicPr>
            <a:picLocks noChangeAspect="1" noChangeArrowheads="1"/>
          </p:cNvPicPr>
          <p:nvPr/>
        </p:nvPicPr>
        <p:blipFill>
          <a:blip r:embed="rId2"/>
          <a:srcRect/>
          <a:stretch>
            <a:fillRect/>
          </a:stretch>
        </p:blipFill>
        <p:spPr bwMode="auto">
          <a:xfrm>
            <a:off x="496888" y="1448541"/>
            <a:ext cx="8183562" cy="1062037"/>
          </a:xfrm>
          <a:prstGeom prst="rect">
            <a:avLst/>
          </a:prstGeom>
          <a:noFill/>
          <a:ln w="9525">
            <a:noFill/>
            <a:miter lim="800000"/>
            <a:headEnd/>
            <a:tailEnd/>
          </a:ln>
        </p:spPr>
      </p:pic>
      <p:sp>
        <p:nvSpPr>
          <p:cNvPr id="5" name="TextBox 4"/>
          <p:cNvSpPr txBox="1"/>
          <p:nvPr/>
        </p:nvSpPr>
        <p:spPr>
          <a:xfrm>
            <a:off x="495759" y="2908450"/>
            <a:ext cx="8152482" cy="3539430"/>
          </a:xfrm>
          <a:prstGeom prst="rect">
            <a:avLst/>
          </a:prstGeom>
          <a:noFill/>
        </p:spPr>
        <p:txBody>
          <a:bodyPr wrap="square" rtlCol="0">
            <a:spAutoFit/>
          </a:bodyPr>
          <a:lstStyle/>
          <a:p>
            <a:pPr marL="342900" indent="-342900">
              <a:buFont typeface="+mj-lt"/>
              <a:buAutoNum type="arabicPeriod"/>
            </a:pPr>
            <a:r>
              <a:rPr lang="en-US" sz="3200" dirty="0" smtClean="0"/>
              <a:t> Is my site showing up on the first page?</a:t>
            </a:r>
          </a:p>
          <a:p>
            <a:pPr marL="342900" indent="-342900">
              <a:buFont typeface="+mj-lt"/>
              <a:buAutoNum type="arabicPeriod"/>
            </a:pPr>
            <a:r>
              <a:rPr lang="en-US" sz="3200" dirty="0" smtClean="0"/>
              <a:t> Is my page indexed at all? (site: operator)</a:t>
            </a:r>
          </a:p>
          <a:p>
            <a:pPr marL="342900" indent="-342900">
              <a:buFont typeface="+mj-lt"/>
              <a:buAutoNum type="arabicPeriod"/>
            </a:pPr>
            <a:r>
              <a:rPr lang="en-US" sz="3200" dirty="0" smtClean="0"/>
              <a:t> Does the SERP result look compelling?</a:t>
            </a:r>
          </a:p>
          <a:p>
            <a:pPr marL="800082" lvl="1" indent="-342900">
              <a:buFont typeface="Arial" pitchFamily="34" charset="0"/>
              <a:buChar char="•"/>
            </a:pPr>
            <a:r>
              <a:rPr lang="en-US" sz="3200" dirty="0" smtClean="0"/>
              <a:t>Something that gets people excited to click-on</a:t>
            </a:r>
          </a:p>
          <a:p>
            <a:pPr marL="800082" lvl="1" indent="-342900">
              <a:buFont typeface="Arial" pitchFamily="34" charset="0"/>
              <a:buChar char="•"/>
            </a:pPr>
            <a:r>
              <a:rPr lang="en-US" sz="3200" dirty="0" smtClean="0"/>
              <a:t>Good title, description, correct URL</a:t>
            </a:r>
          </a:p>
          <a:p>
            <a:pPr marL="800082" lvl="1" indent="-342900">
              <a:buFont typeface="Arial" pitchFamily="34" charset="0"/>
              <a:buChar char="•"/>
            </a:pPr>
            <a:r>
              <a:rPr lang="en-US" sz="3200" dirty="0" smtClean="0"/>
              <a:t>Should your page be cached?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this guy?</a:t>
            </a:r>
            <a:endParaRPr lang="en-US" dirty="0"/>
          </a:p>
        </p:txBody>
      </p:sp>
      <p:pic>
        <p:nvPicPr>
          <p:cNvPr id="4" name="Picture 6"/>
          <p:cNvPicPr>
            <a:picLocks noChangeAspect="1" noChangeArrowheads="1"/>
          </p:cNvPicPr>
          <p:nvPr/>
        </p:nvPicPr>
        <p:blipFill>
          <a:blip r:embed="rId2"/>
          <a:srcRect/>
          <a:stretch>
            <a:fillRect/>
          </a:stretch>
        </p:blipFill>
        <p:spPr bwMode="auto">
          <a:xfrm>
            <a:off x="228600" y="1371600"/>
            <a:ext cx="6238875" cy="4884738"/>
          </a:xfrm>
          <a:prstGeom prst="rect">
            <a:avLst/>
          </a:prstGeom>
          <a:noFill/>
          <a:ln w="9525">
            <a:noFill/>
            <a:miter lim="800000"/>
            <a:headEnd/>
            <a:tailEnd/>
          </a:ln>
        </p:spPr>
      </p:pic>
      <p:sp>
        <p:nvSpPr>
          <p:cNvPr id="6" name="TextBox 5"/>
          <p:cNvSpPr txBox="1"/>
          <p:nvPr/>
        </p:nvSpPr>
        <p:spPr>
          <a:xfrm>
            <a:off x="6629400" y="1752600"/>
            <a:ext cx="2362200" cy="4216539"/>
          </a:xfrm>
          <a:prstGeom prst="rect">
            <a:avLst/>
          </a:prstGeom>
          <a:noFill/>
        </p:spPr>
        <p:txBody>
          <a:bodyPr wrap="square" rtlCol="0">
            <a:spAutoFit/>
          </a:bodyPr>
          <a:lstStyle/>
          <a:p>
            <a:r>
              <a:rPr lang="en-US" u="sng" dirty="0" smtClean="0"/>
              <a:t>Webmaster Center</a:t>
            </a:r>
          </a:p>
          <a:p>
            <a:pPr>
              <a:spcAft>
                <a:spcPts val="1200"/>
              </a:spcAft>
              <a:buFont typeface="Arial" pitchFamily="34" charset="0"/>
              <a:buChar char="•"/>
            </a:pPr>
            <a:r>
              <a:rPr lang="en-US" dirty="0" smtClean="0"/>
              <a:t> Am I being indexed?</a:t>
            </a:r>
          </a:p>
          <a:p>
            <a:pPr>
              <a:spcAft>
                <a:spcPts val="1200"/>
              </a:spcAft>
              <a:buFont typeface="Arial" pitchFamily="34" charset="0"/>
              <a:buChar char="•"/>
            </a:pPr>
            <a:r>
              <a:rPr lang="en-US" dirty="0" smtClean="0"/>
              <a:t> Are there any penalties?</a:t>
            </a:r>
          </a:p>
          <a:p>
            <a:pPr>
              <a:spcAft>
                <a:spcPts val="1200"/>
              </a:spcAft>
              <a:buFont typeface="Arial" pitchFamily="34" charset="0"/>
              <a:buChar char="•"/>
            </a:pPr>
            <a:r>
              <a:rPr lang="en-US" dirty="0" smtClean="0"/>
              <a:t> How to submit sitemaps?</a:t>
            </a:r>
          </a:p>
          <a:p>
            <a:pPr>
              <a:spcAft>
                <a:spcPts val="1200"/>
              </a:spcAft>
            </a:pPr>
            <a:r>
              <a:rPr lang="en-US" dirty="0" smtClean="0"/>
              <a:t>---------------</a:t>
            </a:r>
          </a:p>
          <a:p>
            <a:pPr>
              <a:spcAft>
                <a:spcPts val="1200"/>
              </a:spcAft>
              <a:buFont typeface="Arial" pitchFamily="34" charset="0"/>
              <a:buChar char="•"/>
            </a:pPr>
            <a:r>
              <a:rPr lang="en-US" dirty="0" smtClean="0"/>
              <a:t> Support</a:t>
            </a:r>
          </a:p>
          <a:p>
            <a:pPr>
              <a:spcAft>
                <a:spcPts val="1200"/>
              </a:spcAft>
              <a:buFont typeface="Arial" pitchFamily="34" charset="0"/>
              <a:buChar char="•"/>
            </a:pPr>
            <a:r>
              <a:rPr lang="en-US" dirty="0" smtClean="0"/>
              <a:t> Feedback </a:t>
            </a:r>
          </a:p>
          <a:p>
            <a:pPr>
              <a:spcAft>
                <a:spcPts val="1200"/>
              </a:spcAft>
              <a:buFont typeface="Arial" pitchFamily="34" charset="0"/>
              <a:buChar char="•"/>
            </a:pPr>
            <a:r>
              <a:rPr lang="en-US" dirty="0" smtClean="0"/>
              <a:t> News</a:t>
            </a:r>
          </a:p>
          <a:p>
            <a:endParaRPr lang="en-US" dirty="0"/>
          </a:p>
        </p:txBody>
      </p:sp>
      <p:sp>
        <p:nvSpPr>
          <p:cNvPr id="7" name="TextBox 6"/>
          <p:cNvSpPr txBox="1"/>
          <p:nvPr/>
        </p:nvSpPr>
        <p:spPr>
          <a:xfrm>
            <a:off x="6437726" y="5838940"/>
            <a:ext cx="5638800" cy="646331"/>
          </a:xfrm>
          <a:prstGeom prst="rect">
            <a:avLst/>
          </a:prstGeom>
          <a:noFill/>
        </p:spPr>
        <p:txBody>
          <a:bodyPr wrap="square" rtlCol="0">
            <a:spAutoFit/>
          </a:bodyPr>
          <a:lstStyle/>
          <a:p>
            <a:r>
              <a:rPr lang="en-US" u="sng" dirty="0" smtClean="0"/>
              <a:t>http://webmaster.live.com</a:t>
            </a:r>
            <a:endParaRPr lang="en-US" dirty="0" smtClean="0"/>
          </a:p>
          <a:p>
            <a:endParaRPr lang="en-US" dirty="0"/>
          </a:p>
        </p:txBody>
      </p:sp>
      <p:grpSp>
        <p:nvGrpSpPr>
          <p:cNvPr id="3" name="Group 12"/>
          <p:cNvGrpSpPr>
            <a:grpSpLocks/>
          </p:cNvGrpSpPr>
          <p:nvPr/>
        </p:nvGrpSpPr>
        <p:grpSpPr bwMode="auto">
          <a:xfrm>
            <a:off x="593612" y="934155"/>
            <a:ext cx="7909944" cy="5867400"/>
            <a:chOff x="1670098" y="1659573"/>
            <a:chExt cx="5766070" cy="4318000"/>
          </a:xfrm>
        </p:grpSpPr>
        <p:pic>
          <p:nvPicPr>
            <p:cNvPr id="9" name="Picture 7"/>
            <p:cNvPicPr>
              <a:picLocks noChangeAspect="1" noChangeArrowheads="1"/>
            </p:cNvPicPr>
            <p:nvPr/>
          </p:nvPicPr>
          <p:blipFill>
            <a:blip r:embed="rId3"/>
            <a:srcRect/>
            <a:stretch>
              <a:fillRect/>
            </a:stretch>
          </p:blipFill>
          <p:spPr bwMode="auto">
            <a:xfrm>
              <a:off x="1714818" y="1659573"/>
              <a:ext cx="5721350" cy="4318000"/>
            </a:xfrm>
            <a:prstGeom prst="rect">
              <a:avLst/>
            </a:prstGeom>
            <a:noFill/>
            <a:ln w="9525">
              <a:solidFill>
                <a:schemeClr val="tx2">
                  <a:lumMod val="50000"/>
                </a:schemeClr>
              </a:solidFill>
              <a:round/>
              <a:headEnd/>
              <a:tailEnd/>
            </a:ln>
          </p:spPr>
        </p:pic>
        <p:sp>
          <p:nvSpPr>
            <p:cNvPr id="10" name="Oval 9"/>
            <p:cNvSpPr/>
            <p:nvPr/>
          </p:nvSpPr>
          <p:spPr bwMode="auto">
            <a:xfrm>
              <a:off x="1813243" y="3443923"/>
              <a:ext cx="1890713" cy="503237"/>
            </a:xfrm>
            <a:prstGeom prst="ellipse">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C0C0C0"/>
                  </a:outerShdw>
                </a:effectLst>
              </a:endParaRPr>
            </a:p>
          </p:txBody>
        </p:sp>
        <p:sp>
          <p:nvSpPr>
            <p:cNvPr id="11" name="Oval 10"/>
            <p:cNvSpPr/>
            <p:nvPr/>
          </p:nvSpPr>
          <p:spPr bwMode="auto">
            <a:xfrm>
              <a:off x="3215006" y="1813560"/>
              <a:ext cx="2432050" cy="1104900"/>
            </a:xfrm>
            <a:prstGeom prst="ellipse">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C0C0C0"/>
                  </a:outerShdw>
                </a:effectLst>
              </a:endParaRPr>
            </a:p>
          </p:txBody>
        </p:sp>
        <p:sp>
          <p:nvSpPr>
            <p:cNvPr id="12" name="TextBox 11"/>
            <p:cNvSpPr txBox="1"/>
            <p:nvPr/>
          </p:nvSpPr>
          <p:spPr>
            <a:xfrm>
              <a:off x="3159042" y="1977073"/>
              <a:ext cx="2595964" cy="702157"/>
            </a:xfrm>
            <a:prstGeom prst="rect">
              <a:avLst/>
            </a:prstGeom>
            <a:noFill/>
            <a:ln>
              <a:noFill/>
            </a:ln>
          </p:spPr>
          <p:txBody>
            <a:bodyPr wrap="square">
              <a:spAutoFit/>
            </a:bodyPr>
            <a:lstStyle/>
            <a:p>
              <a:pPr algn="ctr" defTabSz="914363"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mn-lt"/>
                  <a:cs typeface="+mn-cs"/>
                </a:rPr>
                <a:t>And they need it by when?!?</a:t>
              </a:r>
            </a:p>
          </p:txBody>
        </p:sp>
        <p:sp>
          <p:nvSpPr>
            <p:cNvPr id="13" name="TextBox 12"/>
            <p:cNvSpPr txBox="1"/>
            <p:nvPr/>
          </p:nvSpPr>
          <p:spPr>
            <a:xfrm>
              <a:off x="1670098" y="3403692"/>
              <a:ext cx="2286001" cy="679507"/>
            </a:xfrm>
            <a:prstGeom prst="rect">
              <a:avLst/>
            </a:prstGeom>
            <a:noFill/>
            <a:ln>
              <a:noFill/>
            </a:ln>
          </p:spPr>
          <p:txBody>
            <a:bodyPr wrap="square">
              <a:spAutoFit/>
            </a:bodyPr>
            <a:lstStyle/>
            <a:p>
              <a:pPr algn="ctr"/>
              <a:r>
                <a:rPr lang="en-US" dirty="0">
                  <a:solidFill>
                    <a:schemeClr val="bg1"/>
                  </a:solidFill>
                  <a:effectLst>
                    <a:outerShdw blurRad="38100" dist="38100" dir="2700000" algn="tl">
                      <a:srgbClr val="FFFFFF"/>
                    </a:outerShdw>
                  </a:effectLst>
                  <a:latin typeface="Segoe"/>
                </a:rPr>
                <a:t>…and they need more tools, </a:t>
              </a:r>
              <a:r>
                <a:rPr lang="en-US" dirty="0" smtClean="0">
                  <a:solidFill>
                    <a:schemeClr val="bg1"/>
                  </a:solidFill>
                  <a:effectLst>
                    <a:outerShdw blurRad="38100" dist="38100" dir="2700000" algn="tl">
                      <a:srgbClr val="FFFFFF"/>
                    </a:outerShdw>
                  </a:effectLst>
                  <a:latin typeface="Segoe"/>
                </a:rPr>
                <a:t>and </a:t>
              </a:r>
              <a:r>
                <a:rPr lang="en-US" dirty="0">
                  <a:solidFill>
                    <a:schemeClr val="bg1"/>
                  </a:solidFill>
                  <a:effectLst>
                    <a:outerShdw blurRad="38100" dist="38100" dir="2700000" algn="tl">
                      <a:srgbClr val="FFFFFF"/>
                    </a:outerShdw>
                  </a:effectLst>
                  <a:latin typeface="Segoe"/>
                </a:rPr>
                <a:t>data and technical info, and 302s…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How to debug (Reference)</a:t>
            </a:r>
            <a:endParaRPr lang="en-US" dirty="0"/>
          </a:p>
        </p:txBody>
      </p:sp>
      <p:sp>
        <p:nvSpPr>
          <p:cNvPr id="3" name="Content Placeholder 2"/>
          <p:cNvSpPr>
            <a:spLocks noGrp="1"/>
          </p:cNvSpPr>
          <p:nvPr>
            <p:ph idx="1"/>
          </p:nvPr>
        </p:nvSpPr>
        <p:spPr>
          <a:xfrm>
            <a:off x="392016" y="1258639"/>
            <a:ext cx="8382000" cy="5084469"/>
          </a:xfrm>
        </p:spPr>
        <p:txBody>
          <a:bodyPr/>
          <a:lstStyle/>
          <a:p>
            <a:r>
              <a:rPr lang="en-US" sz="2400" dirty="0" smtClean="0"/>
              <a:t>Accessibility</a:t>
            </a:r>
          </a:p>
          <a:p>
            <a:pPr lvl="1"/>
            <a:r>
              <a:rPr lang="en-US" sz="2000" dirty="0" smtClean="0"/>
              <a:t>Check navigation to see if a search engine can access your page</a:t>
            </a:r>
          </a:p>
          <a:p>
            <a:pPr lvl="1"/>
            <a:r>
              <a:rPr lang="en-US" sz="2000" dirty="0" smtClean="0"/>
              <a:t>Check your REP to see if the search engine has permission to access</a:t>
            </a:r>
          </a:p>
          <a:p>
            <a:pPr lvl="1"/>
            <a:r>
              <a:rPr lang="en-US" sz="2000" dirty="0" smtClean="0"/>
              <a:t>Check if the search engine can parse your page</a:t>
            </a:r>
            <a:br>
              <a:rPr lang="en-US" sz="2000" dirty="0" smtClean="0"/>
            </a:br>
            <a:endParaRPr lang="en-US" sz="2000" dirty="0" smtClean="0"/>
          </a:p>
          <a:p>
            <a:r>
              <a:rPr lang="en-US" sz="2400" dirty="0" smtClean="0"/>
              <a:t>Ranking</a:t>
            </a:r>
          </a:p>
          <a:p>
            <a:pPr lvl="1"/>
            <a:r>
              <a:rPr lang="en-US" sz="2000" dirty="0" smtClean="0"/>
              <a:t>How many people are linking in?</a:t>
            </a:r>
          </a:p>
          <a:p>
            <a:pPr lvl="1"/>
            <a:r>
              <a:rPr lang="en-US" sz="2000" dirty="0" smtClean="0"/>
              <a:t>Do you have canonicalization issues?</a:t>
            </a:r>
          </a:p>
          <a:p>
            <a:pPr lvl="1"/>
            <a:r>
              <a:rPr lang="en-US" sz="2000" dirty="0" smtClean="0"/>
              <a:t>What anchor text are they using?</a:t>
            </a:r>
          </a:p>
          <a:p>
            <a:pPr lvl="1"/>
            <a:r>
              <a:rPr lang="en-US" sz="2000" dirty="0" smtClean="0"/>
              <a:t>How are you linking internally to these pages?</a:t>
            </a:r>
            <a:br>
              <a:rPr lang="en-US" sz="2000" dirty="0" smtClean="0"/>
            </a:br>
            <a:endParaRPr lang="en-US" sz="2000" dirty="0" smtClean="0"/>
          </a:p>
          <a:p>
            <a:r>
              <a:rPr lang="en-US" sz="2400" dirty="0" smtClean="0"/>
              <a:t>Content</a:t>
            </a:r>
          </a:p>
          <a:p>
            <a:pPr lvl="1"/>
            <a:r>
              <a:rPr lang="en-US" sz="2000" dirty="0" smtClean="0"/>
              <a:t>Do you have good, unique content on your pages?</a:t>
            </a:r>
          </a:p>
          <a:p>
            <a:pPr lvl="1"/>
            <a:r>
              <a:rPr lang="en-US" sz="2000" dirty="0" smtClean="0"/>
              <a:t>Are you using the language of your customers?</a:t>
            </a:r>
          </a:p>
          <a:p>
            <a:pPr lvl="1"/>
            <a:r>
              <a:rPr lang="en-US" sz="2000" dirty="0" smtClean="0"/>
              <a:t>Is your information Architecture optimized?</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a:xfrm>
            <a:off x="381000" y="1412875"/>
            <a:ext cx="8382000" cy="4721292"/>
          </a:xfrm>
        </p:spPr>
        <p:txBody>
          <a:bodyPr/>
          <a:lstStyle/>
          <a:p>
            <a:r>
              <a:rPr lang="en-US" sz="2800" dirty="0" smtClean="0"/>
              <a:t>Accessibility</a:t>
            </a:r>
          </a:p>
          <a:p>
            <a:pPr lvl="1"/>
            <a:r>
              <a:rPr lang="en-US" sz="2400" dirty="0" smtClean="0">
                <a:hlinkClick r:id="rId2"/>
              </a:rPr>
              <a:t>Firebug</a:t>
            </a:r>
            <a:endParaRPr lang="en-US" sz="2400" dirty="0" smtClean="0"/>
          </a:p>
          <a:p>
            <a:pPr lvl="1"/>
            <a:r>
              <a:rPr lang="en-US" sz="2400" dirty="0" smtClean="0">
                <a:hlinkClick r:id="rId3"/>
              </a:rPr>
              <a:t>Developer Toolbar</a:t>
            </a:r>
            <a:endParaRPr lang="en-US" sz="2400" dirty="0" smtClean="0"/>
          </a:p>
          <a:p>
            <a:pPr lvl="1"/>
            <a:r>
              <a:rPr lang="en-US" sz="2400" dirty="0" smtClean="0">
                <a:hlinkClick r:id="rId4"/>
              </a:rPr>
              <a:t>User Agent Switcher</a:t>
            </a:r>
            <a:endParaRPr lang="en-US" sz="2400" dirty="0" smtClean="0"/>
          </a:p>
          <a:p>
            <a:pPr lvl="1"/>
            <a:r>
              <a:rPr lang="en-US" sz="2400" dirty="0" smtClean="0">
                <a:hlinkClick r:id="rId5"/>
              </a:rPr>
              <a:t>Live HTTP Headers</a:t>
            </a:r>
            <a:endParaRPr lang="en-US" sz="2400" dirty="0" smtClean="0"/>
          </a:p>
          <a:p>
            <a:pPr lvl="1"/>
            <a:r>
              <a:rPr lang="en-US" sz="2400" dirty="0" smtClean="0">
                <a:hlinkClick r:id="rId6"/>
              </a:rPr>
              <a:t>Html </a:t>
            </a:r>
            <a:r>
              <a:rPr lang="en-US" sz="2400" dirty="0" err="1" smtClean="0">
                <a:hlinkClick r:id="rId6"/>
              </a:rPr>
              <a:t>Validator</a:t>
            </a:r>
            <a:endParaRPr lang="en-US" sz="2400" dirty="0" smtClean="0"/>
          </a:p>
          <a:p>
            <a:r>
              <a:rPr lang="en-US" sz="2800" dirty="0" smtClean="0"/>
              <a:t>Ranking</a:t>
            </a:r>
          </a:p>
          <a:p>
            <a:pPr lvl="1"/>
            <a:r>
              <a:rPr lang="en-US" sz="2400" dirty="0" smtClean="0">
                <a:hlinkClick r:id="rId7"/>
              </a:rPr>
              <a:t>Rank Checker</a:t>
            </a:r>
            <a:endParaRPr lang="en-US" sz="2400" dirty="0" smtClean="0"/>
          </a:p>
          <a:p>
            <a:pPr lvl="1"/>
            <a:r>
              <a:rPr lang="en-US" sz="2400" dirty="0" smtClean="0">
                <a:hlinkClick r:id="rId8"/>
              </a:rPr>
              <a:t>Yahoo Site Explorer</a:t>
            </a:r>
            <a:endParaRPr lang="en-US" sz="2400" dirty="0" smtClean="0"/>
          </a:p>
          <a:p>
            <a:r>
              <a:rPr lang="en-US" sz="2800" dirty="0" smtClean="0"/>
              <a:t>Content</a:t>
            </a:r>
          </a:p>
          <a:p>
            <a:pPr lvl="1"/>
            <a:r>
              <a:rPr lang="en-US" sz="2400" dirty="0" err="1" smtClean="0">
                <a:hlinkClick r:id="rId9"/>
              </a:rPr>
              <a:t>AdCenter</a:t>
            </a:r>
            <a:r>
              <a:rPr lang="en-US" sz="2400" dirty="0" smtClean="0">
                <a:hlinkClick r:id="rId9"/>
              </a:rPr>
              <a:t> Excel Keyword Add-in</a:t>
            </a:r>
            <a:endParaRPr lang="en-US" sz="2400" dirty="0"/>
          </a:p>
        </p:txBody>
      </p:sp>
      <p:sp>
        <p:nvSpPr>
          <p:cNvPr id="4" name="Rectangle 3"/>
          <p:cNvSpPr/>
          <p:nvPr/>
        </p:nvSpPr>
        <p:spPr>
          <a:xfrm>
            <a:off x="446183" y="6239349"/>
            <a:ext cx="8400362" cy="276999"/>
          </a:xfrm>
          <a:prstGeom prst="rect">
            <a:avLst/>
          </a:prstGeom>
        </p:spPr>
        <p:txBody>
          <a:bodyPr wrap="square">
            <a:spAutoFit/>
          </a:bodyPr>
          <a:lstStyle/>
          <a:p>
            <a:pPr algn="ctr"/>
            <a:r>
              <a:rPr lang="en-US" sz="1200" dirty="0" smtClean="0">
                <a:hlinkClick r:id="rId10"/>
              </a:rPr>
              <a:t>http://www.vanessafoxnude.com/2008/04/02/diagnosing-site-infrastructure-issues-the-big-list-of-the-best-firefox-plugins/</a:t>
            </a:r>
            <a:r>
              <a:rPr lang="en-US" sz="1200" dirty="0" smtClean="0"/>
              <a:t> </a:t>
            </a:r>
            <a:endParaRPr lang="en-US" sz="12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everything important</a:t>
            </a:r>
            <a:endParaRPr lang="en-US" dirty="0"/>
          </a:p>
        </p:txBody>
      </p:sp>
      <p:pic>
        <p:nvPicPr>
          <p:cNvPr id="2050" name="Picture 2"/>
          <p:cNvPicPr>
            <a:picLocks noChangeAspect="1" noChangeArrowheads="1"/>
          </p:cNvPicPr>
          <p:nvPr/>
        </p:nvPicPr>
        <p:blipFill>
          <a:blip r:embed="rId3"/>
          <a:srcRect/>
          <a:stretch>
            <a:fillRect/>
          </a:stretch>
        </p:blipFill>
        <p:spPr bwMode="auto">
          <a:xfrm>
            <a:off x="304800" y="1752600"/>
            <a:ext cx="3705225" cy="2750849"/>
          </a:xfrm>
          <a:prstGeom prst="rect">
            <a:avLst/>
          </a:prstGeom>
          <a:noFill/>
          <a:ln w="3175">
            <a:solidFill>
              <a:schemeClr val="tx1"/>
            </a:solid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267200" y="1752600"/>
            <a:ext cx="4709290" cy="2743200"/>
          </a:xfrm>
          <a:prstGeom prst="rect">
            <a:avLst/>
          </a:prstGeom>
          <a:noFill/>
          <a:ln w="3175">
            <a:solidFill>
              <a:schemeClr val="tx1"/>
            </a:solidFill>
            <a:miter lim="800000"/>
            <a:headEnd/>
            <a:tailEnd/>
          </a:ln>
          <a:effectLst/>
        </p:spPr>
      </p:pic>
      <p:sp>
        <p:nvSpPr>
          <p:cNvPr id="6" name="TextBox 5"/>
          <p:cNvSpPr txBox="1"/>
          <p:nvPr/>
        </p:nvSpPr>
        <p:spPr>
          <a:xfrm>
            <a:off x="990600" y="1371600"/>
            <a:ext cx="2438400" cy="369332"/>
          </a:xfrm>
          <a:prstGeom prst="rect">
            <a:avLst/>
          </a:prstGeom>
          <a:noFill/>
        </p:spPr>
        <p:txBody>
          <a:bodyPr wrap="square" rtlCol="0">
            <a:spAutoFit/>
          </a:bodyPr>
          <a:lstStyle/>
          <a:p>
            <a:pPr algn="ctr"/>
            <a:r>
              <a:rPr lang="en-US" i="1" dirty="0" smtClean="0">
                <a:latin typeface="Georgia" pitchFamily="18" charset="0"/>
              </a:rPr>
              <a:t>Web Metrics</a:t>
            </a:r>
            <a:endParaRPr lang="en-US" i="1" dirty="0">
              <a:latin typeface="Georgia" pitchFamily="18" charset="0"/>
            </a:endParaRPr>
          </a:p>
        </p:txBody>
      </p:sp>
      <p:sp>
        <p:nvSpPr>
          <p:cNvPr id="7" name="TextBox 6"/>
          <p:cNvSpPr txBox="1"/>
          <p:nvPr/>
        </p:nvSpPr>
        <p:spPr>
          <a:xfrm>
            <a:off x="5486400" y="1371600"/>
            <a:ext cx="2438400" cy="369332"/>
          </a:xfrm>
          <a:prstGeom prst="rect">
            <a:avLst/>
          </a:prstGeom>
          <a:noFill/>
        </p:spPr>
        <p:txBody>
          <a:bodyPr wrap="square" rtlCol="0">
            <a:spAutoFit/>
          </a:bodyPr>
          <a:lstStyle/>
          <a:p>
            <a:pPr algn="ctr"/>
            <a:r>
              <a:rPr lang="en-US" i="1" dirty="0" smtClean="0">
                <a:latin typeface="Georgia" pitchFamily="18" charset="0"/>
              </a:rPr>
              <a:t>Conversion</a:t>
            </a:r>
            <a:endParaRPr lang="en-US" i="1" dirty="0">
              <a:latin typeface="Georgia" pitchFamily="18" charset="0"/>
            </a:endParaRPr>
          </a:p>
        </p:txBody>
      </p:sp>
      <p:sp>
        <p:nvSpPr>
          <p:cNvPr id="8" name="TextBox 7"/>
          <p:cNvSpPr txBox="1"/>
          <p:nvPr/>
        </p:nvSpPr>
        <p:spPr>
          <a:xfrm>
            <a:off x="2286000" y="5638800"/>
            <a:ext cx="4495800" cy="523220"/>
          </a:xfrm>
          <a:prstGeom prst="rect">
            <a:avLst/>
          </a:prstGeom>
          <a:noFill/>
        </p:spPr>
        <p:txBody>
          <a:bodyPr wrap="square" rtlCol="0">
            <a:spAutoFit/>
          </a:bodyPr>
          <a:lstStyle/>
          <a:p>
            <a:pPr algn="ctr"/>
            <a:r>
              <a:rPr lang="en-US" sz="2800" i="1" dirty="0" smtClean="0">
                <a:latin typeface="Georgia" pitchFamily="18" charset="0"/>
              </a:rPr>
              <a:t>Customer Information!</a:t>
            </a:r>
            <a:endParaRPr lang="en-US" sz="2800" i="1" dirty="0">
              <a:latin typeface="Georgia" pitchFamily="18" charset="0"/>
            </a:endParaRPr>
          </a:p>
        </p:txBody>
      </p:sp>
      <p:sp>
        <p:nvSpPr>
          <p:cNvPr id="9" name="TextBox 8"/>
          <p:cNvSpPr txBox="1"/>
          <p:nvPr/>
        </p:nvSpPr>
        <p:spPr>
          <a:xfrm>
            <a:off x="304800" y="4495800"/>
            <a:ext cx="3810000" cy="523220"/>
          </a:xfrm>
          <a:prstGeom prst="rect">
            <a:avLst/>
          </a:prstGeom>
          <a:noFill/>
        </p:spPr>
        <p:txBody>
          <a:bodyPr wrap="square" rtlCol="0">
            <a:spAutoFit/>
          </a:bodyPr>
          <a:lstStyle/>
          <a:p>
            <a:pPr algn="ctr"/>
            <a:r>
              <a:rPr lang="en-US" sz="1400" dirty="0" smtClean="0">
                <a:latin typeface="+mj-lt"/>
              </a:rPr>
              <a:t>http://google.com/analytics</a:t>
            </a:r>
          </a:p>
          <a:p>
            <a:pPr algn="ctr"/>
            <a:r>
              <a:rPr lang="en-US" sz="1400" dirty="0" smtClean="0">
                <a:latin typeface="+mj-lt"/>
              </a:rPr>
              <a:t>http://adcenter.microsoft.com/analytics</a:t>
            </a:r>
            <a:endParaRPr lang="en-US" sz="1400" dirty="0">
              <a:latin typeface="+mj-lt"/>
            </a:endParaRPr>
          </a:p>
        </p:txBody>
      </p:sp>
      <p:sp>
        <p:nvSpPr>
          <p:cNvPr id="10" name="TextBox 9"/>
          <p:cNvSpPr txBox="1"/>
          <p:nvPr/>
        </p:nvSpPr>
        <p:spPr>
          <a:xfrm>
            <a:off x="4800600" y="4495800"/>
            <a:ext cx="3810000" cy="307777"/>
          </a:xfrm>
          <a:prstGeom prst="rect">
            <a:avLst/>
          </a:prstGeom>
          <a:noFill/>
        </p:spPr>
        <p:txBody>
          <a:bodyPr wrap="square" rtlCol="0">
            <a:spAutoFit/>
          </a:bodyPr>
          <a:lstStyle/>
          <a:p>
            <a:pPr algn="ctr"/>
            <a:r>
              <a:rPr lang="en-US" sz="1400" dirty="0" smtClean="0">
                <a:latin typeface="+mj-lt"/>
              </a:rPr>
              <a:t>http://google.com/websiteoptimizer</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mtClean="0"/>
              <a:t>Q &amp; A</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377893"/>
            <a:ext cx="8375946" cy="747897"/>
          </a:xfrm>
        </p:spPr>
        <p:txBody>
          <a:bodyPr vert="horz" wrap="square" lIns="0" tIns="0" rIns="0" bIns="0" rtlCol="0" anchor="t">
            <a:spAutoFit/>
          </a:bodyPr>
          <a:lstStyle/>
          <a:p>
            <a:pPr algn="ctr"/>
            <a:r>
              <a:rPr sz="5400" smtClean="0">
                <a:latin typeface="Segoe"/>
              </a:rPr>
              <a:t>Site Review</a:t>
            </a:r>
            <a:endParaRPr sz="5400" dirty="0">
              <a:latin typeface="Segoe"/>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The first clue</a:t>
            </a:r>
            <a:endParaRPr/>
          </a:p>
        </p:txBody>
      </p:sp>
      <p:sp>
        <p:nvSpPr>
          <p:cNvPr id="5" name="Text Placeholder 2"/>
          <p:cNvSpPr>
            <a:spLocks noGrp="1"/>
          </p:cNvSpPr>
          <p:nvPr>
            <p:ph type="body" sz="quarter" idx="10"/>
          </p:nvPr>
        </p:nvSpPr>
        <p:spPr>
          <a:xfrm>
            <a:off x="450850" y="3390900"/>
            <a:ext cx="8229600" cy="2455863"/>
          </a:xfrm>
        </p:spPr>
        <p:txBody>
          <a:bodyPr wrap="square" numCol="1" anchor="t" anchorCtr="0" compatLnSpc="1">
            <a:prstTxWarp prst="textNoShape">
              <a:avLst/>
            </a:prstTxWarp>
          </a:bodyPr>
          <a:lstStyle/>
          <a:p>
            <a:pPr marL="282575" indent="-342900">
              <a:buFontTx/>
              <a:buNone/>
            </a:pPr>
            <a:endParaRPr lang="en-US" sz="2400" smtClean="0">
              <a:effectLst>
                <a:outerShdw blurRad="38100" dist="38100" dir="2700000" algn="tl">
                  <a:srgbClr val="6E0F4C"/>
                </a:outerShdw>
              </a:effectLst>
            </a:endParaRPr>
          </a:p>
          <a:p>
            <a:pPr marL="282575" indent="-342900">
              <a:spcAft>
                <a:spcPts val="1200"/>
              </a:spcAft>
            </a:pPr>
            <a:r>
              <a:rPr lang="en-US" smtClean="0">
                <a:effectLst>
                  <a:outerShdw blurRad="38100" dist="38100" dir="2700000" algn="tl">
                    <a:srgbClr val="6E0F4C"/>
                  </a:outerShdw>
                </a:effectLst>
              </a:rPr>
              <a:t>Was #1 result on all engines a couple months ago.</a:t>
            </a:r>
          </a:p>
          <a:p>
            <a:pPr marL="282575" indent="-342900">
              <a:spcAft>
                <a:spcPts val="1200"/>
              </a:spcAft>
            </a:pPr>
            <a:r>
              <a:rPr lang="en-US" smtClean="0">
                <a:effectLst>
                  <a:outerShdw blurRad="38100" dist="38100" dir="2700000" algn="tl">
                    <a:srgbClr val="6E0F4C"/>
                  </a:outerShdw>
                </a:effectLst>
              </a:rPr>
              <a:t>Ranking #3 or #4 on page (under scott guthrie)</a:t>
            </a:r>
          </a:p>
        </p:txBody>
      </p:sp>
      <p:pic>
        <p:nvPicPr>
          <p:cNvPr id="31747" name="Picture 2"/>
          <p:cNvPicPr>
            <a:picLocks noChangeAspect="1" noChangeArrowheads="1"/>
          </p:cNvPicPr>
          <p:nvPr/>
        </p:nvPicPr>
        <p:blipFill>
          <a:blip r:embed="rId3"/>
          <a:srcRect/>
          <a:stretch>
            <a:fillRect/>
          </a:stretch>
        </p:blipFill>
        <p:spPr bwMode="auto">
          <a:xfrm>
            <a:off x="496888" y="1900238"/>
            <a:ext cx="8183562" cy="1062037"/>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682625" y="1541463"/>
            <a:ext cx="7929563" cy="1077912"/>
          </a:xfrm>
          <a:prstGeom prst="rect">
            <a:avLst/>
          </a:prstGeom>
          <a:noFill/>
        </p:spPr>
        <p:txBody>
          <a:bodyPr>
            <a:spAutoFit/>
          </a:bodyPr>
          <a:lstStyle/>
          <a:p>
            <a:pPr defTabSz="914363" fontAlgn="auto">
              <a:spcBef>
                <a:spcPts val="0"/>
              </a:spcBef>
              <a:spcAft>
                <a:spcPts val="0"/>
              </a:spcAft>
              <a:defRPr/>
            </a:pPr>
            <a:r>
              <a:rPr lang="en-US" sz="3200" dirty="0">
                <a:effectLst>
                  <a:outerShdw blurRad="38100" dist="38100" dir="2700000" algn="tl">
                    <a:srgbClr val="000000">
                      <a:alpha val="43137"/>
                    </a:srgbClr>
                  </a:outerShdw>
                </a:effectLst>
                <a:latin typeface="+mn-lt"/>
                <a:cs typeface="+mn-cs"/>
              </a:rPr>
              <a:t>Query term: </a:t>
            </a:r>
            <a:r>
              <a:rPr lang="en-US" sz="3200" dirty="0">
                <a:solidFill>
                  <a:srgbClr val="FFC000"/>
                </a:solidFill>
                <a:effectLst>
                  <a:outerShdw blurRad="38100" dist="38100" dir="2700000" algn="tl">
                    <a:srgbClr val="000000">
                      <a:alpha val="43137"/>
                    </a:srgbClr>
                  </a:outerShdw>
                </a:effectLst>
                <a:latin typeface="+mn-lt"/>
                <a:cs typeface="+mn-cs"/>
              </a:rPr>
              <a:t>mix08</a:t>
            </a:r>
          </a:p>
          <a:p>
            <a:pPr defTabSz="914363" fontAlgn="auto">
              <a:spcBef>
                <a:spcPts val="0"/>
              </a:spcBef>
              <a:spcAft>
                <a:spcPts val="0"/>
              </a:spcAft>
              <a:defRPr/>
            </a:pPr>
            <a:r>
              <a:rPr lang="en-US" sz="3200" dirty="0">
                <a:effectLst>
                  <a:outerShdw blurRad="38100" dist="38100" dir="2700000" algn="tl">
                    <a:srgbClr val="000000">
                      <a:alpha val="43137"/>
                    </a:srgbClr>
                  </a:outerShdw>
                </a:effectLst>
                <a:latin typeface="+mn-lt"/>
                <a:cs typeface="+mn-cs"/>
              </a:rPr>
              <a:t>Desired URL: </a:t>
            </a:r>
            <a:r>
              <a:rPr lang="en-US" sz="3200" dirty="0">
                <a:solidFill>
                  <a:srgbClr val="FFC000"/>
                </a:solidFill>
                <a:effectLst>
                  <a:outerShdw blurRad="38100" dist="38100" dir="2700000" algn="tl">
                    <a:srgbClr val="000000">
                      <a:alpha val="43137"/>
                    </a:srgbClr>
                  </a:outerShdw>
                </a:effectLst>
                <a:latin typeface="+mn-lt"/>
                <a:cs typeface="+mn-cs"/>
              </a:rPr>
              <a:t>http://visitmix.com/2008</a:t>
            </a:r>
          </a:p>
        </p:txBody>
      </p:sp>
      <p:sp>
        <p:nvSpPr>
          <p:cNvPr id="2" name="Title 1"/>
          <p:cNvSpPr>
            <a:spLocks noGrp="1"/>
          </p:cNvSpPr>
          <p:nvPr>
            <p:ph type="title"/>
          </p:nvPr>
        </p:nvSpPr>
        <p:spPr/>
        <p:txBody>
          <a:bodyPr/>
          <a:lstStyle/>
          <a:p>
            <a:pPr fontAlgn="auto">
              <a:spcAft>
                <a:spcPts val="0"/>
              </a:spcAft>
              <a:defRPr/>
            </a:pPr>
            <a:r>
              <a:rPr smtClean="0"/>
              <a:t>Are there any problems?</a:t>
            </a:r>
            <a:endParaRPr/>
          </a:p>
        </p:txBody>
      </p:sp>
      <p:pic>
        <p:nvPicPr>
          <p:cNvPr id="1026" name="Picture 2"/>
          <p:cNvPicPr>
            <a:picLocks noChangeAspect="1" noChangeArrowheads="1"/>
          </p:cNvPicPr>
          <p:nvPr/>
        </p:nvPicPr>
        <p:blipFill>
          <a:blip r:embed="rId3"/>
          <a:srcRect/>
          <a:stretch>
            <a:fillRect/>
          </a:stretch>
        </p:blipFill>
        <p:spPr bwMode="auto">
          <a:xfrm>
            <a:off x="558800" y="1139825"/>
            <a:ext cx="6529388" cy="5370513"/>
          </a:xfrm>
          <a:prstGeom prst="rect">
            <a:avLst/>
          </a:prstGeom>
          <a:noFill/>
          <a:ln w="9525">
            <a:solidFill>
              <a:schemeClr val="bg1"/>
            </a:solidFill>
            <a:miter lim="800000"/>
            <a:headEnd/>
            <a:tailEnd/>
          </a:ln>
        </p:spPr>
      </p:pic>
      <p:sp>
        <p:nvSpPr>
          <p:cNvPr id="8" name="Oval 7"/>
          <p:cNvSpPr/>
          <p:nvPr/>
        </p:nvSpPr>
        <p:spPr bwMode="auto">
          <a:xfrm>
            <a:off x="3330575" y="2197100"/>
            <a:ext cx="273050" cy="258763"/>
          </a:xfrm>
          <a:prstGeom prst="ellipse">
            <a:avLst/>
          </a:prstGeom>
          <a:solidFill>
            <a:srgbClr val="00B05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9" name="Oval 8"/>
          <p:cNvSpPr/>
          <p:nvPr/>
        </p:nvSpPr>
        <p:spPr bwMode="auto">
          <a:xfrm>
            <a:off x="5857875" y="2500313"/>
            <a:ext cx="271463" cy="258762"/>
          </a:xfrm>
          <a:prstGeom prst="ellipse">
            <a:avLst/>
          </a:prstGeom>
          <a:solidFill>
            <a:srgbClr val="FF00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0" name="Oval 9"/>
          <p:cNvSpPr/>
          <p:nvPr/>
        </p:nvSpPr>
        <p:spPr bwMode="auto">
          <a:xfrm>
            <a:off x="2255838" y="2789238"/>
            <a:ext cx="273050" cy="258762"/>
          </a:xfrm>
          <a:prstGeom prst="ellipse">
            <a:avLst/>
          </a:prstGeom>
          <a:solidFill>
            <a:srgbClr val="00B05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pic>
        <p:nvPicPr>
          <p:cNvPr id="1027" name="Picture 3"/>
          <p:cNvPicPr>
            <a:picLocks noChangeAspect="1" noChangeArrowheads="1"/>
          </p:cNvPicPr>
          <p:nvPr/>
        </p:nvPicPr>
        <p:blipFill>
          <a:blip r:embed="rId4"/>
          <a:srcRect/>
          <a:stretch>
            <a:fillRect/>
          </a:stretch>
        </p:blipFill>
        <p:spPr bwMode="auto">
          <a:xfrm>
            <a:off x="893763" y="1411288"/>
            <a:ext cx="7439025" cy="4943475"/>
          </a:xfrm>
          <a:prstGeom prst="rect">
            <a:avLst/>
          </a:prstGeom>
          <a:noFill/>
          <a:ln w="9525">
            <a:solidFill>
              <a:schemeClr val="bg1"/>
            </a:solidFill>
            <a:miter lim="800000"/>
            <a:headEnd/>
            <a:tailEnd/>
          </a:ln>
        </p:spPr>
      </p:pic>
      <p:sp>
        <p:nvSpPr>
          <p:cNvPr id="11" name="Oval 10"/>
          <p:cNvSpPr/>
          <p:nvPr/>
        </p:nvSpPr>
        <p:spPr bwMode="auto">
          <a:xfrm>
            <a:off x="2322513" y="2909888"/>
            <a:ext cx="273050" cy="258762"/>
          </a:xfrm>
          <a:prstGeom prst="ellipse">
            <a:avLst/>
          </a:prstGeom>
          <a:solidFill>
            <a:srgbClr val="FFC0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2" name="Oval 11"/>
          <p:cNvSpPr/>
          <p:nvPr/>
        </p:nvSpPr>
        <p:spPr bwMode="auto">
          <a:xfrm>
            <a:off x="5969000" y="3157538"/>
            <a:ext cx="273050" cy="258762"/>
          </a:xfrm>
          <a:prstGeom prst="ellipse">
            <a:avLst/>
          </a:prstGeom>
          <a:solidFill>
            <a:srgbClr val="FFC0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3" name="Oval 12"/>
          <p:cNvSpPr/>
          <p:nvPr/>
        </p:nvSpPr>
        <p:spPr bwMode="auto">
          <a:xfrm>
            <a:off x="2584450" y="3389313"/>
            <a:ext cx="273050" cy="258762"/>
          </a:xfrm>
          <a:prstGeom prst="ellipse">
            <a:avLst/>
          </a:prstGeom>
          <a:solidFill>
            <a:srgbClr val="FFC0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grpSp>
        <p:nvGrpSpPr>
          <p:cNvPr id="3" name="Group 16"/>
          <p:cNvGrpSpPr>
            <a:grpSpLocks/>
          </p:cNvGrpSpPr>
          <p:nvPr/>
        </p:nvGrpSpPr>
        <p:grpSpPr bwMode="auto">
          <a:xfrm>
            <a:off x="3022600" y="3675063"/>
            <a:ext cx="3562350" cy="795337"/>
            <a:chOff x="2681785" y="3662150"/>
            <a:chExt cx="3562065" cy="793845"/>
          </a:xfrm>
        </p:grpSpPr>
        <p:sp>
          <p:nvSpPr>
            <p:cNvPr id="14" name="Oval 13"/>
            <p:cNvSpPr/>
            <p:nvPr/>
          </p:nvSpPr>
          <p:spPr bwMode="auto">
            <a:xfrm>
              <a:off x="3361181" y="3662150"/>
              <a:ext cx="273028" cy="259862"/>
            </a:xfrm>
            <a:prstGeom prst="ellipse">
              <a:avLst/>
            </a:prstGeom>
            <a:solidFill>
              <a:srgbClr val="00B05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5" name="Oval 14"/>
            <p:cNvSpPr/>
            <p:nvPr/>
          </p:nvSpPr>
          <p:spPr bwMode="auto">
            <a:xfrm>
              <a:off x="5970822" y="3923596"/>
              <a:ext cx="273028" cy="259862"/>
            </a:xfrm>
            <a:prstGeom prst="ellipse">
              <a:avLst/>
            </a:prstGeom>
            <a:solidFill>
              <a:srgbClr val="FF00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16" name="Oval 15"/>
            <p:cNvSpPr/>
            <p:nvPr/>
          </p:nvSpPr>
          <p:spPr bwMode="auto">
            <a:xfrm>
              <a:off x="2681785" y="4196133"/>
              <a:ext cx="273028" cy="259862"/>
            </a:xfrm>
            <a:prstGeom prst="ellipse">
              <a:avLst/>
            </a:prstGeom>
            <a:solidFill>
              <a:srgbClr val="00B05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grpSp>
      <p:pic>
        <p:nvPicPr>
          <p:cNvPr id="1028" name="Picture 4"/>
          <p:cNvPicPr>
            <a:picLocks noChangeAspect="1" noChangeArrowheads="1"/>
          </p:cNvPicPr>
          <p:nvPr/>
        </p:nvPicPr>
        <p:blipFill>
          <a:blip r:embed="rId5"/>
          <a:srcRect/>
          <a:stretch>
            <a:fillRect/>
          </a:stretch>
        </p:blipFill>
        <p:spPr bwMode="auto">
          <a:xfrm>
            <a:off x="1830388" y="1231900"/>
            <a:ext cx="6000750" cy="5267325"/>
          </a:xfrm>
          <a:prstGeom prst="rect">
            <a:avLst/>
          </a:prstGeom>
          <a:noFill/>
          <a:ln w="9525">
            <a:solidFill>
              <a:schemeClr val="bg1"/>
            </a:solidFill>
            <a:miter lim="800000"/>
            <a:headEnd/>
            <a:tailEnd/>
          </a:ln>
        </p:spPr>
      </p:pic>
      <p:sp>
        <p:nvSpPr>
          <p:cNvPr id="18" name="Oval 17"/>
          <p:cNvSpPr/>
          <p:nvPr/>
        </p:nvSpPr>
        <p:spPr bwMode="auto">
          <a:xfrm>
            <a:off x="2600325" y="2436813"/>
            <a:ext cx="273050" cy="258762"/>
          </a:xfrm>
          <a:prstGeom prst="ellipse">
            <a:avLst/>
          </a:prstGeom>
          <a:solidFill>
            <a:srgbClr val="FF00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0000"/>
              </a:solidFill>
              <a:effectLst>
                <a:outerShdw blurRad="38100" dist="38100" dir="2700000" algn="tl">
                  <a:srgbClr val="000000"/>
                </a:outerShdw>
              </a:effectLst>
            </a:endParaRPr>
          </a:p>
        </p:txBody>
      </p:sp>
      <p:sp>
        <p:nvSpPr>
          <p:cNvPr id="19" name="Oval 18"/>
          <p:cNvSpPr/>
          <p:nvPr/>
        </p:nvSpPr>
        <p:spPr bwMode="auto">
          <a:xfrm>
            <a:off x="6532563" y="2725738"/>
            <a:ext cx="273050" cy="258762"/>
          </a:xfrm>
          <a:prstGeom prst="ellipse">
            <a:avLst/>
          </a:prstGeom>
          <a:solidFill>
            <a:srgbClr val="FFC0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0" name="Oval 19"/>
          <p:cNvSpPr/>
          <p:nvPr/>
        </p:nvSpPr>
        <p:spPr bwMode="auto">
          <a:xfrm>
            <a:off x="3338513" y="3011488"/>
            <a:ext cx="273050" cy="258762"/>
          </a:xfrm>
          <a:prstGeom prst="ellipse">
            <a:avLst/>
          </a:prstGeom>
          <a:solidFill>
            <a:srgbClr val="FFC0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grpSp>
        <p:nvGrpSpPr>
          <p:cNvPr id="4" name="Group 23"/>
          <p:cNvGrpSpPr>
            <a:grpSpLocks/>
          </p:cNvGrpSpPr>
          <p:nvPr/>
        </p:nvGrpSpPr>
        <p:grpSpPr bwMode="auto">
          <a:xfrm>
            <a:off x="4021138" y="3257550"/>
            <a:ext cx="2852737" cy="831850"/>
            <a:chOff x="3680346" y="3243618"/>
            <a:chExt cx="2852382" cy="832513"/>
          </a:xfrm>
        </p:grpSpPr>
        <p:sp>
          <p:nvSpPr>
            <p:cNvPr id="21" name="Oval 20"/>
            <p:cNvSpPr/>
            <p:nvPr/>
          </p:nvSpPr>
          <p:spPr bwMode="auto">
            <a:xfrm>
              <a:off x="4212092" y="3243618"/>
              <a:ext cx="273016" cy="258969"/>
            </a:xfrm>
            <a:prstGeom prst="ellipse">
              <a:avLst/>
            </a:prstGeom>
            <a:solidFill>
              <a:srgbClr val="FFC0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2" name="Oval 21"/>
            <p:cNvSpPr/>
            <p:nvPr/>
          </p:nvSpPr>
          <p:spPr bwMode="auto">
            <a:xfrm>
              <a:off x="6259712" y="3558194"/>
              <a:ext cx="273016" cy="258969"/>
            </a:xfrm>
            <a:prstGeom prst="ellipse">
              <a:avLst/>
            </a:prstGeom>
            <a:solidFill>
              <a:srgbClr val="FF00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sp>
          <p:nvSpPr>
            <p:cNvPr id="23" name="Oval 22"/>
            <p:cNvSpPr/>
            <p:nvPr/>
          </p:nvSpPr>
          <p:spPr bwMode="auto">
            <a:xfrm>
              <a:off x="3680346" y="3817163"/>
              <a:ext cx="273016" cy="258968"/>
            </a:xfrm>
            <a:prstGeom prst="ellipse">
              <a:avLst/>
            </a:prstGeom>
            <a:solidFill>
              <a:srgbClr val="00B05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000000"/>
                  </a:outerShdw>
                </a:effectLst>
              </a:endParaRPr>
            </a:p>
          </p:txBody>
        </p:sp>
      </p:gr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8" grpId="0" animBg="1"/>
      <p:bldP spid="19"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Summary of Issues</a:t>
            </a:r>
            <a:endParaRPr/>
          </a:p>
        </p:txBody>
      </p:sp>
      <p:graphicFrame>
        <p:nvGraphicFramePr>
          <p:cNvPr id="4" name="Table 3"/>
          <p:cNvGraphicFramePr>
            <a:graphicFrameLocks noGrp="1"/>
          </p:cNvGraphicFramePr>
          <p:nvPr/>
        </p:nvGraphicFramePr>
        <p:xfrm>
          <a:off x="541338" y="1697038"/>
          <a:ext cx="8043862" cy="4289425"/>
        </p:xfrm>
        <a:graphic>
          <a:graphicData uri="http://schemas.openxmlformats.org/drawingml/2006/table">
            <a:tbl>
              <a:tblPr/>
              <a:tblGrid>
                <a:gridCol w="2011362"/>
                <a:gridCol w="2009775"/>
                <a:gridCol w="2011363"/>
                <a:gridCol w="2011362"/>
              </a:tblGrid>
              <a:tr h="568325">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Segoe"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outerShdw blurRad="38100" dist="38100" dir="2700000" algn="tl">
                              <a:srgbClr val="000000"/>
                            </a:outerShdw>
                          </a:effectLst>
                          <a:latin typeface="Segoe" charset="0"/>
                        </a:rPr>
                        <a:t>Google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outerShdw blurRad="38100" dist="38100" dir="2700000" algn="tl">
                              <a:srgbClr val="000000"/>
                            </a:outerShdw>
                          </a:effectLst>
                          <a:latin typeface="Segoe" charset="0"/>
                        </a:rPr>
                        <a:t>Yahoo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outerShdw blurRad="38100" dist="38100" dir="2700000" algn="tl">
                              <a:srgbClr val="000000"/>
                            </a:outerShdw>
                          </a:effectLst>
                          <a:latin typeface="Segoe" charset="0"/>
                        </a:rPr>
                        <a:t>Live Search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93027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Segoe" charset="0"/>
                        </a:rPr>
                        <a:t>Ranking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DBCB"/>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B050"/>
                          </a:solidFill>
                          <a:effectLst/>
                          <a:latin typeface="Segoe" charset="0"/>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DBCB"/>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Segoe" charset="0"/>
                        </a:rPr>
                        <a:t>Bad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DBCB"/>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Segoe" charset="0"/>
                        </a:rPr>
                        <a:t>Bad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DBCB"/>
                    </a:solidFill>
                  </a:tcPr>
                </a:tc>
              </a:tr>
              <a:tr h="93027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Segoe" charset="0"/>
                        </a:rPr>
                        <a:t>Title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EEE7"/>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C000"/>
                          </a:solidFill>
                          <a:effectLst/>
                          <a:latin typeface="Segoe" charset="0"/>
                        </a:rPr>
                        <a:t>Okay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EEE7"/>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C000"/>
                          </a:solidFill>
                          <a:effectLst/>
                          <a:latin typeface="Segoe" charset="0"/>
                        </a:rPr>
                        <a:t>Okay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EEE7"/>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C000"/>
                          </a:solidFill>
                          <a:effectLst/>
                          <a:latin typeface="Segoe" charset="0"/>
                        </a:rPr>
                        <a:t>Okay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EEE7"/>
                    </a:solidFill>
                  </a:tcPr>
                </a:tc>
              </a:tr>
              <a:tr h="93027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Segoe"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DBCB"/>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Segoe" charset="0"/>
                        </a:rPr>
                        <a:t>Bad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DBCB"/>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Segoe" charset="0"/>
                        </a:rPr>
                        <a:t>Bad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DBCB"/>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Segoe" charset="0"/>
                        </a:rPr>
                        <a:t>Bad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DBCB"/>
                    </a:solidFill>
                  </a:tcPr>
                </a:tc>
              </a:tr>
              <a:tr h="93027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Segoe" charset="0"/>
                        </a:rPr>
                        <a:t>URL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EEE7"/>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B050"/>
                          </a:solidFill>
                          <a:effectLst/>
                          <a:latin typeface="Segoe" charset="0"/>
                        </a:rPr>
                        <a:t>Good</a:t>
                      </a:r>
                      <a:endParaRPr kumimoji="0" lang="en-US" sz="1800" b="1" i="0" u="none" strike="noStrike" cap="none" normalizeH="0" baseline="0" smtClean="0">
                        <a:ln>
                          <a:noFill/>
                        </a:ln>
                        <a:solidFill>
                          <a:srgbClr val="FF0000"/>
                        </a:solidFill>
                        <a:effectLst/>
                        <a:latin typeface="Segoe"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EEE7"/>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Segoe" charset="0"/>
                        </a:rPr>
                        <a:t>Bad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EEE7"/>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Segoe" charset="0"/>
                        </a:rPr>
                        <a:t>Bad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EEE7"/>
                    </a:solidFill>
                  </a:tcPr>
                </a:tc>
              </a:tr>
            </a:tbl>
          </a:graphicData>
        </a:graphic>
      </p:graphicFrame>
      <p:grpSp>
        <p:nvGrpSpPr>
          <p:cNvPr id="3" name="Group 6"/>
          <p:cNvGrpSpPr>
            <a:grpSpLocks/>
          </p:cNvGrpSpPr>
          <p:nvPr/>
        </p:nvGrpSpPr>
        <p:grpSpPr bwMode="auto">
          <a:xfrm>
            <a:off x="0" y="1951038"/>
            <a:ext cx="8912225" cy="3005137"/>
            <a:chOff x="0" y="1951630"/>
            <a:chExt cx="8911988" cy="3004782"/>
          </a:xfrm>
        </p:grpSpPr>
        <p:sp>
          <p:nvSpPr>
            <p:cNvPr id="5" name="Oval 4"/>
            <p:cNvSpPr/>
            <p:nvPr/>
          </p:nvSpPr>
          <p:spPr bwMode="auto">
            <a:xfrm>
              <a:off x="0" y="1951630"/>
              <a:ext cx="8911988" cy="1133341"/>
            </a:xfrm>
            <a:prstGeom prst="ellipse">
              <a:avLst/>
            </a:prstGeom>
            <a:noFill/>
            <a:ln w="34925">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
          <p:nvSpPr>
            <p:cNvPr id="6" name="Oval 5"/>
            <p:cNvSpPr/>
            <p:nvPr/>
          </p:nvSpPr>
          <p:spPr bwMode="auto">
            <a:xfrm>
              <a:off x="0" y="3823071"/>
              <a:ext cx="8911988" cy="1133341"/>
            </a:xfrm>
            <a:prstGeom prst="ellipse">
              <a:avLst/>
            </a:prstGeom>
            <a:noFill/>
            <a:ln w="34925">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gr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Looking inside visitmix.com</a:t>
            </a:r>
            <a:endParaRPr/>
          </a:p>
        </p:txBody>
      </p:sp>
      <p:sp>
        <p:nvSpPr>
          <p:cNvPr id="3" name="Text Placeholder 2"/>
          <p:cNvSpPr>
            <a:spLocks noGrp="1"/>
          </p:cNvSpPr>
          <p:nvPr>
            <p:ph type="body" sz="quarter" idx="10"/>
          </p:nvPr>
        </p:nvSpPr>
        <p:spPr/>
        <p:txBody>
          <a:bodyPr wrap="square" numCol="1" anchor="t" anchorCtr="0" compatLnSpc="1">
            <a:prstTxWarp prst="textNoShape">
              <a:avLst/>
            </a:prstTxWarp>
          </a:bodyPr>
          <a:lstStyle/>
          <a:p>
            <a:endParaRPr lang="en-US" smtClean="0">
              <a:effectLst>
                <a:outerShdw blurRad="38100" dist="38100" dir="2700000" algn="tl">
                  <a:srgbClr val="6E0F4C"/>
                </a:outerShdw>
              </a:effectLst>
            </a:endParaRPr>
          </a:p>
        </p:txBody>
      </p:sp>
      <p:pic>
        <p:nvPicPr>
          <p:cNvPr id="34820" name="Picture 2"/>
          <p:cNvPicPr>
            <a:picLocks noChangeAspect="1" noChangeArrowheads="1"/>
          </p:cNvPicPr>
          <p:nvPr/>
        </p:nvPicPr>
        <p:blipFill>
          <a:blip r:embed="rId3"/>
          <a:srcRect/>
          <a:stretch>
            <a:fillRect/>
          </a:stretch>
        </p:blipFill>
        <p:spPr bwMode="auto">
          <a:xfrm>
            <a:off x="254000" y="1119188"/>
            <a:ext cx="7134225" cy="5219700"/>
          </a:xfrm>
          <a:prstGeom prst="rect">
            <a:avLst/>
          </a:prstGeom>
          <a:noFill/>
          <a:ln w="3175">
            <a:solidFill>
              <a:schemeClr val="bg1"/>
            </a:solid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2276475" y="1265238"/>
            <a:ext cx="6010275" cy="5419725"/>
          </a:xfrm>
          <a:prstGeom prst="rect">
            <a:avLst/>
          </a:prstGeom>
          <a:noFill/>
          <a:ln w="3175">
            <a:solidFill>
              <a:schemeClr val="bg1"/>
            </a:solidFill>
            <a:miter lim="800000"/>
            <a:headEnd/>
            <a:tailEnd/>
          </a:ln>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Is this wrong?</a:t>
            </a:r>
            <a:endParaRPr/>
          </a:p>
        </p:txBody>
      </p:sp>
      <p:pic>
        <p:nvPicPr>
          <p:cNvPr id="35843" name="Picture 2"/>
          <p:cNvPicPr>
            <a:picLocks noChangeAspect="1" noChangeArrowheads="1"/>
          </p:cNvPicPr>
          <p:nvPr/>
        </p:nvPicPr>
        <p:blipFill>
          <a:blip r:embed="rId3"/>
          <a:srcRect/>
          <a:stretch>
            <a:fillRect/>
          </a:stretch>
        </p:blipFill>
        <p:spPr bwMode="auto">
          <a:xfrm>
            <a:off x="227013" y="1020763"/>
            <a:ext cx="6096000" cy="4572000"/>
          </a:xfrm>
          <a:prstGeom prst="rect">
            <a:avLst/>
          </a:prstGeom>
          <a:noFill/>
          <a:ln w="9525">
            <a:noFill/>
            <a:miter lim="800000"/>
            <a:headEnd/>
            <a:tailEnd/>
          </a:ln>
        </p:spPr>
      </p:pic>
      <p:pic>
        <p:nvPicPr>
          <p:cNvPr id="35844" name="Picture 3"/>
          <p:cNvPicPr>
            <a:picLocks noChangeAspect="1" noChangeArrowheads="1"/>
          </p:cNvPicPr>
          <p:nvPr/>
        </p:nvPicPr>
        <p:blipFill>
          <a:blip r:embed="rId3"/>
          <a:srcRect/>
          <a:stretch>
            <a:fillRect/>
          </a:stretch>
        </p:blipFill>
        <p:spPr bwMode="auto">
          <a:xfrm>
            <a:off x="2684463" y="2043113"/>
            <a:ext cx="6096000" cy="45720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19200" y="316736"/>
            <a:ext cx="6753225" cy="6220455"/>
          </a:xfrm>
          <a:prstGeom prst="rect">
            <a:avLst/>
          </a:prstGeom>
          <a:noFill/>
          <a:ln w="9525">
            <a:noFill/>
            <a:miter lim="800000"/>
            <a:headEnd/>
            <a:tailEnd/>
          </a:ln>
          <a:effectLst/>
        </p:spPr>
      </p:pic>
      <p:sp>
        <p:nvSpPr>
          <p:cNvPr id="5" name="Rounded Rectangle 4"/>
          <p:cNvSpPr/>
          <p:nvPr/>
        </p:nvSpPr>
        <p:spPr bwMode="auto">
          <a:xfrm>
            <a:off x="1255922" y="1057621"/>
            <a:ext cx="4516917" cy="5552502"/>
          </a:xfrm>
          <a:prstGeom prst="roundRect">
            <a:avLst>
              <a:gd name="adj" fmla="val 5975"/>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5"/>
          <p:cNvSpPr/>
          <p:nvPr/>
        </p:nvSpPr>
        <p:spPr bwMode="auto">
          <a:xfrm>
            <a:off x="5881172" y="2653232"/>
            <a:ext cx="1951822" cy="1896736"/>
          </a:xfrm>
          <a:prstGeom prst="roundRect">
            <a:avLst>
              <a:gd name="adj" fmla="val 5975"/>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Woops!</a:t>
            </a:r>
            <a:endParaRPr/>
          </a:p>
        </p:txBody>
      </p:sp>
      <p:grpSp>
        <p:nvGrpSpPr>
          <p:cNvPr id="3" name="Group 9"/>
          <p:cNvGrpSpPr>
            <a:grpSpLocks/>
          </p:cNvGrpSpPr>
          <p:nvPr/>
        </p:nvGrpSpPr>
        <p:grpSpPr bwMode="auto">
          <a:xfrm>
            <a:off x="173038" y="1006475"/>
            <a:ext cx="7134225" cy="5172075"/>
            <a:chOff x="295205" y="1047679"/>
            <a:chExt cx="7134225" cy="5172075"/>
          </a:xfrm>
        </p:grpSpPr>
        <p:pic>
          <p:nvPicPr>
            <p:cNvPr id="36871" name="Picture 3"/>
            <p:cNvPicPr>
              <a:picLocks noChangeAspect="1" noChangeArrowheads="1"/>
            </p:cNvPicPr>
            <p:nvPr/>
          </p:nvPicPr>
          <p:blipFill>
            <a:blip r:embed="rId3"/>
            <a:srcRect/>
            <a:stretch>
              <a:fillRect/>
            </a:stretch>
          </p:blipFill>
          <p:spPr bwMode="auto">
            <a:xfrm>
              <a:off x="295205" y="1047679"/>
              <a:ext cx="7134225" cy="5172075"/>
            </a:xfrm>
            <a:prstGeom prst="rect">
              <a:avLst/>
            </a:prstGeom>
            <a:noFill/>
            <a:ln w="9525">
              <a:solidFill>
                <a:schemeClr val="bg1"/>
              </a:solidFill>
              <a:miter lim="800000"/>
              <a:headEnd/>
              <a:tailEnd/>
            </a:ln>
          </p:spPr>
        </p:pic>
        <p:sp>
          <p:nvSpPr>
            <p:cNvPr id="9" name="Oval 8"/>
            <p:cNvSpPr/>
            <p:nvPr/>
          </p:nvSpPr>
          <p:spPr bwMode="auto">
            <a:xfrm>
              <a:off x="1065142" y="2116067"/>
              <a:ext cx="1214438" cy="354012"/>
            </a:xfrm>
            <a:prstGeom prst="ellipse">
              <a:avLst/>
            </a:prstGeom>
            <a:noFill/>
            <a:ln w="34925">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grpSp>
      <p:grpSp>
        <p:nvGrpSpPr>
          <p:cNvPr id="4" name="Group 11"/>
          <p:cNvGrpSpPr>
            <a:grpSpLocks/>
          </p:cNvGrpSpPr>
          <p:nvPr/>
        </p:nvGrpSpPr>
        <p:grpSpPr bwMode="auto">
          <a:xfrm>
            <a:off x="2222500" y="1676400"/>
            <a:ext cx="7153275" cy="5181600"/>
            <a:chOff x="1717770" y="1676400"/>
            <a:chExt cx="7153275" cy="5181600"/>
          </a:xfrm>
        </p:grpSpPr>
        <p:pic>
          <p:nvPicPr>
            <p:cNvPr id="36869" name="Picture 4"/>
            <p:cNvPicPr>
              <a:picLocks noChangeAspect="1" noChangeArrowheads="1"/>
            </p:cNvPicPr>
            <p:nvPr/>
          </p:nvPicPr>
          <p:blipFill>
            <a:blip r:embed="rId4"/>
            <a:srcRect/>
            <a:stretch>
              <a:fillRect/>
            </a:stretch>
          </p:blipFill>
          <p:spPr bwMode="auto">
            <a:xfrm>
              <a:off x="1717770" y="1676400"/>
              <a:ext cx="7153275" cy="5181600"/>
            </a:xfrm>
            <a:prstGeom prst="rect">
              <a:avLst/>
            </a:prstGeom>
            <a:noFill/>
            <a:ln w="9525">
              <a:solidFill>
                <a:schemeClr val="bg1"/>
              </a:solidFill>
              <a:miter lim="800000"/>
              <a:headEnd/>
              <a:tailEnd/>
            </a:ln>
          </p:spPr>
        </p:pic>
        <p:sp>
          <p:nvSpPr>
            <p:cNvPr id="11" name="Oval 10"/>
            <p:cNvSpPr/>
            <p:nvPr/>
          </p:nvSpPr>
          <p:spPr bwMode="auto">
            <a:xfrm>
              <a:off x="2376583" y="2744788"/>
              <a:ext cx="1214437" cy="355600"/>
            </a:xfrm>
            <a:prstGeom prst="ellipse">
              <a:avLst/>
            </a:prstGeom>
            <a:noFill/>
            <a:ln w="34925">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gr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a:xfrm>
            <a:off x="381000" y="1809487"/>
            <a:ext cx="8382000" cy="3816429"/>
          </a:xfrm>
        </p:spPr>
        <p:txBody>
          <a:bodyPr/>
          <a:lstStyle/>
          <a:p>
            <a:pPr algn="ctr">
              <a:buNone/>
            </a:pPr>
            <a:r>
              <a:rPr lang="en-US" sz="4000" dirty="0" smtClean="0"/>
              <a:t>Diagnose your own site</a:t>
            </a:r>
          </a:p>
          <a:p>
            <a:pPr algn="ctr">
              <a:buNone/>
            </a:pPr>
            <a:endParaRPr lang="en-US" sz="4000" dirty="0" smtClean="0"/>
          </a:p>
          <a:p>
            <a:pPr algn="ctr">
              <a:buNone/>
            </a:pPr>
            <a:r>
              <a:rPr lang="en-US" sz="4000" dirty="0" smtClean="0"/>
              <a:t>Sign up for </a:t>
            </a:r>
            <a:r>
              <a:rPr lang="en-US" sz="4000" dirty="0" smtClean="0">
                <a:hlinkClick r:id="rId2"/>
              </a:rPr>
              <a:t>Webmaster Tools</a:t>
            </a:r>
            <a:endParaRPr lang="en-US" sz="4000" dirty="0" smtClean="0"/>
          </a:p>
          <a:p>
            <a:pPr algn="ctr">
              <a:buNone/>
            </a:pPr>
            <a:endParaRPr lang="en-US" sz="4000" dirty="0" smtClean="0"/>
          </a:p>
          <a:p>
            <a:pPr algn="ctr">
              <a:buNone/>
            </a:pPr>
            <a:r>
              <a:rPr lang="en-US" sz="4000" dirty="0" smtClean="0"/>
              <a:t>Contact me if you want to work on a search friendly design pattern</a:t>
            </a:r>
            <a:endParaRPr lang="en-US" sz="40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377893"/>
            <a:ext cx="8375946" cy="747897"/>
          </a:xfrm>
        </p:spPr>
        <p:txBody>
          <a:bodyPr vert="horz" wrap="square" lIns="0" tIns="0" rIns="0" bIns="0" rtlCol="0" anchor="t">
            <a:spAutoFit/>
          </a:bodyPr>
          <a:lstStyle/>
          <a:p>
            <a:pPr algn="ctr"/>
            <a:r>
              <a:rPr sz="5400" dirty="0" smtClean="0">
                <a:latin typeface="Segoe"/>
              </a:rPr>
              <a:t>Appendix</a:t>
            </a:r>
            <a:endParaRPr sz="5400" dirty="0">
              <a:latin typeface="Segoe"/>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ASP.Net</a:t>
            </a:r>
            <a:r>
              <a:rPr lang="en-US" dirty="0" smtClean="0"/>
              <a:t> 301 Redirects</a:t>
            </a:r>
            <a:endParaRPr lang="en-US" dirty="0"/>
          </a:p>
        </p:txBody>
      </p:sp>
      <p:sp>
        <p:nvSpPr>
          <p:cNvPr id="4" name="Rectangle 1"/>
          <p:cNvSpPr>
            <a:spLocks noChangeArrowheads="1"/>
          </p:cNvSpPr>
          <p:nvPr/>
        </p:nvSpPr>
        <p:spPr bwMode="auto">
          <a:xfrm>
            <a:off x="604838" y="3025775"/>
            <a:ext cx="8094662" cy="2184400"/>
          </a:xfrm>
          <a:prstGeom prst="rect">
            <a:avLst/>
          </a:prstGeom>
          <a:noFill/>
          <a:ln w="9525">
            <a:noFill/>
            <a:miter lim="800000"/>
            <a:headEnd/>
            <a:tailEnd/>
          </a:ln>
        </p:spPr>
        <p:txBody>
          <a:bodyPr anchor="ctr">
            <a:spAutoFit/>
          </a:bodyPr>
          <a:lstStyle/>
          <a:p>
            <a:pPr>
              <a:lnSpc>
                <a:spcPct val="90000"/>
              </a:lnSpc>
              <a:spcBef>
                <a:spcPct val="20000"/>
              </a:spcBef>
            </a:pPr>
            <a:r>
              <a:rPr lang="en-US" sz="1600" dirty="0">
                <a:latin typeface="Courier New" pitchFamily="49" charset="0"/>
                <a:cs typeface="Courier New" pitchFamily="49" charset="0"/>
              </a:rPr>
              <a:t>&lt;script&gt;</a:t>
            </a:r>
          </a:p>
          <a:p>
            <a:pPr>
              <a:lnSpc>
                <a:spcPct val="90000"/>
              </a:lnSpc>
              <a:spcBef>
                <a:spcPct val="20000"/>
              </a:spcBef>
            </a:pPr>
            <a:r>
              <a:rPr lang="en-US" sz="1600" dirty="0">
                <a:latin typeface="Courier New" pitchFamily="49" charset="0"/>
                <a:cs typeface="Courier New" pitchFamily="49" charset="0"/>
              </a:rPr>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protected void </a:t>
            </a:r>
            <a:r>
              <a:rPr lang="en-US" sz="1600" dirty="0" err="1">
                <a:latin typeface="Courier New" pitchFamily="49" charset="0"/>
                <a:cs typeface="Courier New" pitchFamily="49" charset="0"/>
              </a:rPr>
              <a:t>Page_Load</a:t>
            </a:r>
            <a:r>
              <a:rPr lang="en-US" sz="1600" dirty="0">
                <a:latin typeface="Courier New" pitchFamily="49" charset="0"/>
                <a:cs typeface="Courier New" pitchFamily="49" charset="0"/>
              </a:rPr>
              <a:t>(object sender, </a:t>
            </a:r>
            <a:r>
              <a:rPr lang="en-US" sz="1600" dirty="0" err="1">
                <a:latin typeface="Courier New" pitchFamily="49" charset="0"/>
                <a:cs typeface="Courier New" pitchFamily="49" charset="0"/>
              </a:rPr>
              <a:t>EventArgs</a:t>
            </a:r>
            <a:r>
              <a:rPr lang="en-US" sz="1600" dirty="0">
                <a:latin typeface="Courier New" pitchFamily="49" charset="0"/>
                <a:cs typeface="Courier New" pitchFamily="49" charset="0"/>
              </a:rPr>
              <a:t> e)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Response.Status</a:t>
            </a:r>
            <a:r>
              <a:rPr lang="en-US" sz="1600" dirty="0">
                <a:latin typeface="Courier New" pitchFamily="49" charset="0"/>
                <a:cs typeface="Courier New" pitchFamily="49" charset="0"/>
              </a:rPr>
              <a:t> = "301 Moved Permanently" ;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Response.AddHeader</a:t>
            </a:r>
            <a:r>
              <a:rPr lang="en-US" sz="1600" dirty="0">
                <a:latin typeface="Courier New" pitchFamily="49" charset="0"/>
                <a:cs typeface="Courier New" pitchFamily="49" charset="0"/>
              </a:rPr>
              <a:t>("Location", "http://mysite.com/new-URL");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a:t>
            </a:r>
          </a:p>
          <a:p>
            <a:pPr>
              <a:lnSpc>
                <a:spcPct val="90000"/>
              </a:lnSpc>
              <a:spcBef>
                <a:spcPct val="20000"/>
              </a:spcBef>
            </a:pPr>
            <a:r>
              <a:rPr lang="en-US" sz="1600" dirty="0">
                <a:latin typeface="Courier New" pitchFamily="49" charset="0"/>
                <a:cs typeface="Courier New" pitchFamily="49" charset="0"/>
              </a:rPr>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&lt;/script&gt;</a:t>
            </a:r>
          </a:p>
        </p:txBody>
      </p:sp>
      <p:sp>
        <p:nvSpPr>
          <p:cNvPr id="5" name="TextBox 5"/>
          <p:cNvSpPr txBox="1">
            <a:spLocks noChangeArrowheads="1"/>
          </p:cNvSpPr>
          <p:nvPr/>
        </p:nvSpPr>
        <p:spPr bwMode="auto">
          <a:xfrm>
            <a:off x="511175" y="1841500"/>
            <a:ext cx="7907338" cy="369888"/>
          </a:xfrm>
          <a:prstGeom prst="rect">
            <a:avLst/>
          </a:prstGeom>
          <a:noFill/>
          <a:ln w="9525">
            <a:noFill/>
            <a:miter lim="800000"/>
            <a:headEnd/>
            <a:tailEnd/>
          </a:ln>
        </p:spPr>
        <p:txBody>
          <a:bodyPr>
            <a:spAutoFit/>
          </a:bodyPr>
          <a:lstStyle/>
          <a:p>
            <a:r>
              <a:rPr lang="en-US" b="1">
                <a:latin typeface="Segoe"/>
              </a:rPr>
              <a:t>Include in any *.aspx file… (you don’t need a code behind file)</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Redirects</a:t>
            </a:r>
            <a:endParaRPr lang="en-US" dirty="0"/>
          </a:p>
        </p:txBody>
      </p:sp>
      <p:sp>
        <p:nvSpPr>
          <p:cNvPr id="3" name="Content Placeholder 2"/>
          <p:cNvSpPr>
            <a:spLocks noGrp="1"/>
          </p:cNvSpPr>
          <p:nvPr>
            <p:ph idx="1"/>
          </p:nvPr>
        </p:nvSpPr>
        <p:spPr/>
        <p:txBody>
          <a:bodyPr>
            <a:normAutofit fontScale="32500" lnSpcReduction="20000"/>
          </a:bodyPr>
          <a:lstStyle/>
          <a:p>
            <a:r>
              <a:rPr lang="en-US" dirty="0" smtClean="0"/>
              <a:t>PHP</a:t>
            </a:r>
            <a:br>
              <a:rPr lang="en-US" dirty="0" smtClean="0"/>
            </a:br>
            <a:r>
              <a:rPr lang="en-US" dirty="0" smtClean="0"/>
              <a:t/>
            </a:r>
            <a:br>
              <a:rPr lang="en-US" dirty="0" smtClean="0"/>
            </a:br>
            <a:r>
              <a:rPr lang="en-US" sz="2595" dirty="0" smtClean="0">
                <a:latin typeface="Courier New"/>
                <a:cs typeface="Courier New"/>
              </a:rPr>
              <a:t>&lt;?</a:t>
            </a:r>
            <a:r>
              <a:rPr lang="en-US" sz="2595" dirty="0" err="1" smtClean="0">
                <a:latin typeface="Courier New"/>
                <a:cs typeface="Courier New"/>
              </a:rPr>
              <a:t>php</a:t>
            </a:r>
            <a:r>
              <a:rPr lang="en-US" sz="2595" dirty="0" smtClean="0">
                <a:latin typeface="Courier New"/>
                <a:cs typeface="Courier New"/>
              </a:rPr>
              <a:t/>
            </a:r>
            <a:br>
              <a:rPr lang="en-US" sz="2595" dirty="0" smtClean="0">
                <a:latin typeface="Courier New"/>
                <a:cs typeface="Courier New"/>
              </a:rPr>
            </a:br>
            <a:r>
              <a:rPr lang="en-US" sz="2595" dirty="0" smtClean="0">
                <a:latin typeface="Courier New"/>
                <a:cs typeface="Courier New"/>
              </a:rPr>
              <a:t>// Permanent redirection</a:t>
            </a:r>
            <a:br>
              <a:rPr lang="en-US" sz="2595" dirty="0" smtClean="0">
                <a:latin typeface="Courier New"/>
                <a:cs typeface="Courier New"/>
              </a:rPr>
            </a:br>
            <a:r>
              <a:rPr lang="en-US" sz="2595" dirty="0" smtClean="0">
                <a:latin typeface="Courier New"/>
                <a:cs typeface="Courier New"/>
              </a:rPr>
              <a:t>header("HTTP/1.1 301 Moved Permanently");</a:t>
            </a:r>
            <a:br>
              <a:rPr lang="en-US" sz="2595" dirty="0" smtClean="0">
                <a:latin typeface="Courier New"/>
                <a:cs typeface="Courier New"/>
              </a:rPr>
            </a:br>
            <a:r>
              <a:rPr lang="en-US" sz="2595" dirty="0" err="1" smtClean="0">
                <a:latin typeface="Courier New"/>
                <a:cs typeface="Courier New"/>
              </a:rPr>
              <a:t>header("Location</a:t>
            </a:r>
            <a:r>
              <a:rPr lang="en-US" sz="2595" dirty="0" smtClean="0">
                <a:latin typeface="Courier New"/>
                <a:cs typeface="Courier New"/>
              </a:rPr>
              <a:t>: http://</a:t>
            </a:r>
            <a:r>
              <a:rPr lang="en-US" sz="2595" dirty="0" err="1" smtClean="0">
                <a:latin typeface="Courier New"/>
                <a:cs typeface="Courier New"/>
              </a:rPr>
              <a:t>www.domain.com</a:t>
            </a:r>
            <a:r>
              <a:rPr lang="en-US" sz="2595" dirty="0" smtClean="0">
                <a:latin typeface="Courier New"/>
                <a:cs typeface="Courier New"/>
              </a:rPr>
              <a:t>/");</a:t>
            </a:r>
            <a:br>
              <a:rPr lang="en-US" sz="2595" dirty="0" smtClean="0">
                <a:latin typeface="Courier New"/>
                <a:cs typeface="Courier New"/>
              </a:rPr>
            </a:br>
            <a:r>
              <a:rPr lang="en-US" sz="2595" dirty="0" smtClean="0">
                <a:latin typeface="Courier New"/>
                <a:cs typeface="Courier New"/>
              </a:rPr>
              <a:t>exit();</a:t>
            </a:r>
            <a:br>
              <a:rPr lang="en-US" sz="2595" dirty="0" smtClean="0">
                <a:latin typeface="Courier New"/>
                <a:cs typeface="Courier New"/>
              </a:rPr>
            </a:br>
            <a:r>
              <a:rPr lang="en-US" sz="2595" dirty="0" smtClean="0">
                <a:latin typeface="Courier New"/>
                <a:cs typeface="Courier New"/>
              </a:rPr>
              <a:t>?&gt;</a:t>
            </a:r>
            <a:br>
              <a:rPr lang="en-US" sz="2595" dirty="0" smtClean="0">
                <a:latin typeface="Courier New"/>
                <a:cs typeface="Courier New"/>
              </a:rPr>
            </a:br>
            <a:endParaRPr lang="en-US" sz="2595" dirty="0" smtClean="0">
              <a:latin typeface="Courier New"/>
              <a:cs typeface="Courier New"/>
            </a:endParaRPr>
          </a:p>
          <a:p>
            <a:r>
              <a:rPr lang="en-US" dirty="0" smtClean="0"/>
              <a:t>Cold Fusion</a:t>
            </a:r>
            <a:br>
              <a:rPr lang="en-US" dirty="0" smtClean="0"/>
            </a:br>
            <a:r>
              <a:rPr lang="en-US" dirty="0" smtClean="0"/>
              <a:t/>
            </a:r>
            <a:br>
              <a:rPr lang="en-US" dirty="0" smtClean="0"/>
            </a:br>
            <a:r>
              <a:rPr lang="en-US" sz="2824" dirty="0" smtClean="0">
                <a:latin typeface="Courier New"/>
                <a:cs typeface="Courier New"/>
              </a:rPr>
              <a:t>&lt;CFHEADER </a:t>
            </a:r>
            <a:r>
              <a:rPr lang="en-US" sz="2824" dirty="0" err="1" smtClean="0">
                <a:latin typeface="Courier New"/>
                <a:cs typeface="Courier New"/>
              </a:rPr>
              <a:t>statuscode</a:t>
            </a:r>
            <a:r>
              <a:rPr lang="en-US" sz="2824" dirty="0" smtClean="0">
                <a:latin typeface="Courier New"/>
                <a:cs typeface="Courier New"/>
              </a:rPr>
              <a:t>="301" </a:t>
            </a:r>
            <a:r>
              <a:rPr lang="en-US" sz="2824" dirty="0" err="1" smtClean="0">
                <a:latin typeface="Courier New"/>
                <a:cs typeface="Courier New"/>
              </a:rPr>
              <a:t>statustext</a:t>
            </a:r>
            <a:r>
              <a:rPr lang="en-US" sz="2824" dirty="0" smtClean="0">
                <a:latin typeface="Courier New"/>
                <a:cs typeface="Courier New"/>
              </a:rPr>
              <a:t>="Moved Permanently”&gt;</a:t>
            </a:r>
            <a:br>
              <a:rPr lang="en-US" sz="2824" dirty="0" smtClean="0">
                <a:latin typeface="Courier New"/>
                <a:cs typeface="Courier New"/>
              </a:rPr>
            </a:br>
            <a:r>
              <a:rPr lang="en-US" sz="2824" dirty="0" smtClean="0">
                <a:latin typeface="Courier New"/>
                <a:cs typeface="Courier New"/>
              </a:rPr>
              <a:t>&lt;CFHEADER name="Location" value="http://</a:t>
            </a:r>
            <a:r>
              <a:rPr lang="en-US" sz="2824" dirty="0" err="1" smtClean="0">
                <a:latin typeface="Courier New"/>
                <a:cs typeface="Courier New"/>
              </a:rPr>
              <a:t>www.domain.com</a:t>
            </a:r>
            <a:r>
              <a:rPr lang="en-US" sz="2824" dirty="0" smtClean="0">
                <a:latin typeface="Courier New"/>
                <a:cs typeface="Courier New"/>
              </a:rPr>
              <a:t>/"&gt;</a:t>
            </a:r>
            <a:br>
              <a:rPr lang="en-US" sz="2824" dirty="0" smtClean="0">
                <a:latin typeface="Courier New"/>
                <a:cs typeface="Courier New"/>
              </a:rPr>
            </a:br>
            <a:endParaRPr lang="en-US" sz="2824" dirty="0" smtClean="0">
              <a:latin typeface="Courier New"/>
              <a:cs typeface="Courier New"/>
            </a:endParaRPr>
          </a:p>
          <a:p>
            <a:r>
              <a:rPr lang="en-US" sz="2824" dirty="0" smtClean="0">
                <a:cs typeface="Courier New"/>
              </a:rPr>
              <a:t>JSP</a:t>
            </a:r>
            <a:r>
              <a:rPr lang="en-US" sz="2824" dirty="0" smtClean="0">
                <a:latin typeface="Courier New"/>
                <a:cs typeface="Courier New"/>
              </a:rPr>
              <a:t/>
            </a:r>
            <a:br>
              <a:rPr lang="en-US" sz="2824" dirty="0" smtClean="0">
                <a:latin typeface="Courier New"/>
                <a:cs typeface="Courier New"/>
              </a:rPr>
            </a:br>
            <a:r>
              <a:rPr lang="en-US" sz="2824" dirty="0" smtClean="0">
                <a:latin typeface="Courier New"/>
                <a:cs typeface="Courier New"/>
              </a:rPr>
              <a:t/>
            </a:r>
            <a:br>
              <a:rPr lang="en-US" sz="2824" dirty="0" smtClean="0">
                <a:latin typeface="Courier New"/>
                <a:cs typeface="Courier New"/>
              </a:rPr>
            </a:br>
            <a:r>
              <a:rPr lang="en-US" sz="2824" dirty="0" smtClean="0">
                <a:latin typeface="Courier New"/>
                <a:cs typeface="Courier New"/>
              </a:rPr>
              <a:t>&lt;%</a:t>
            </a:r>
            <a:br>
              <a:rPr lang="en-US" sz="2824" dirty="0" smtClean="0">
                <a:latin typeface="Courier New"/>
                <a:cs typeface="Courier New"/>
              </a:rPr>
            </a:br>
            <a:r>
              <a:rPr lang="en-US" sz="2824" dirty="0" smtClean="0">
                <a:latin typeface="Courier New"/>
                <a:cs typeface="Courier New"/>
              </a:rPr>
              <a:t>response.setStatus(301);</a:t>
            </a:r>
            <a:br>
              <a:rPr lang="en-US" sz="2824" dirty="0" smtClean="0">
                <a:latin typeface="Courier New"/>
                <a:cs typeface="Courier New"/>
              </a:rPr>
            </a:br>
            <a:r>
              <a:rPr lang="en-US" sz="2824" dirty="0" err="1" smtClean="0">
                <a:latin typeface="Courier New"/>
                <a:cs typeface="Courier New"/>
              </a:rPr>
              <a:t>response.setHeader</a:t>
            </a:r>
            <a:r>
              <a:rPr lang="en-US" sz="2824" dirty="0" smtClean="0">
                <a:latin typeface="Courier New"/>
                <a:cs typeface="Courier New"/>
              </a:rPr>
              <a:t>( "Location", "</a:t>
            </a:r>
            <a:r>
              <a:rPr lang="en-US" sz="2824" dirty="0" err="1" smtClean="0">
                <a:latin typeface="Courier New"/>
                <a:cs typeface="Courier New"/>
              </a:rPr>
              <a:t>http://www.new-url.com</a:t>
            </a:r>
            <a:r>
              <a:rPr lang="en-US" sz="2824" dirty="0" smtClean="0">
                <a:latin typeface="Courier New"/>
                <a:cs typeface="Courier New"/>
              </a:rPr>
              <a:t>/" );</a:t>
            </a:r>
            <a:br>
              <a:rPr lang="en-US" sz="2824" dirty="0" smtClean="0">
                <a:latin typeface="Courier New"/>
                <a:cs typeface="Courier New"/>
              </a:rPr>
            </a:br>
            <a:r>
              <a:rPr lang="en-US" sz="2824" dirty="0" err="1" smtClean="0">
                <a:latin typeface="Courier New"/>
                <a:cs typeface="Courier New"/>
              </a:rPr>
              <a:t>response.setHeader</a:t>
            </a:r>
            <a:r>
              <a:rPr lang="en-US" sz="2824" dirty="0" smtClean="0">
                <a:latin typeface="Courier New"/>
                <a:cs typeface="Courier New"/>
              </a:rPr>
              <a:t>( "Connection", "close" );</a:t>
            </a:r>
            <a:br>
              <a:rPr lang="en-US" sz="2824" dirty="0" smtClean="0">
                <a:latin typeface="Courier New"/>
                <a:cs typeface="Courier New"/>
              </a:rPr>
            </a:br>
            <a:r>
              <a:rPr lang="en-US" sz="2824" dirty="0" smtClean="0">
                <a:latin typeface="Courier New"/>
                <a:cs typeface="Courier New"/>
              </a:rPr>
              <a:t>%&gt;</a:t>
            </a:r>
            <a:endParaRPr lang="en-US" sz="2824" dirty="0">
              <a:latin typeface="Courier New"/>
              <a:cs typeface="Courier New"/>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ASP.Net</a:t>
            </a:r>
            <a:r>
              <a:rPr lang="en-US" dirty="0" smtClean="0"/>
              <a:t> Canonicalization</a:t>
            </a:r>
            <a:endParaRPr lang="en-US" dirty="0"/>
          </a:p>
        </p:txBody>
      </p:sp>
      <p:sp>
        <p:nvSpPr>
          <p:cNvPr id="4" name="Text Placeholder 2"/>
          <p:cNvSpPr txBox="1">
            <a:spLocks/>
          </p:cNvSpPr>
          <p:nvPr/>
        </p:nvSpPr>
        <p:spPr>
          <a:xfrm>
            <a:off x="565150" y="1738312"/>
            <a:ext cx="8362950" cy="382428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latin typeface="Courier New" pitchFamily="49" charset="0"/>
                <a:cs typeface="Courier New" pitchFamily="49" charset="0"/>
              </a:rPr>
              <a:t>protected void </a:t>
            </a:r>
            <a:r>
              <a:rPr kumimoji="0" lang="en-US" sz="1600" b="0" i="0" u="none" strike="noStrike" kern="1200" cap="none" spc="0" normalizeH="0" baseline="0" noProof="0" dirty="0" err="1" smtClean="0">
                <a:ln>
                  <a:noFill/>
                </a:ln>
                <a:effectLst/>
                <a:uLnTx/>
                <a:uFillTx/>
                <a:latin typeface="Courier New" pitchFamily="49" charset="0"/>
                <a:cs typeface="Courier New" pitchFamily="49" charset="0"/>
              </a:rPr>
              <a:t>Application_BeginRequest</a:t>
            </a:r>
            <a:r>
              <a:rPr kumimoji="0" lang="en-US" sz="1600" b="0" i="0" u="none" strike="noStrike" kern="1200" cap="none" spc="0" normalizeH="0" baseline="0" noProof="0" dirty="0" smtClean="0">
                <a:ln>
                  <a:noFill/>
                </a:ln>
                <a:effectLst/>
                <a:uLnTx/>
                <a:uFillTx/>
                <a:latin typeface="Courier New" pitchFamily="49" charset="0"/>
                <a:cs typeface="Courier New" pitchFamily="49" charset="0"/>
              </a:rPr>
              <a:t>(Object sender,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effectLst/>
                <a:uLnTx/>
                <a:uFillTx/>
                <a:latin typeface="Courier New" pitchFamily="49" charset="0"/>
                <a:cs typeface="Courier New" pitchFamily="49" charset="0"/>
              </a:rPr>
              <a:t>EventArgs</a:t>
            </a:r>
            <a:r>
              <a:rPr kumimoji="0" lang="en-US" sz="1600" b="0" i="0" u="none" strike="noStrike" kern="1200" cap="none" spc="0" normalizeH="0" baseline="0" noProof="0" dirty="0" smtClean="0">
                <a:ln>
                  <a:noFill/>
                </a:ln>
                <a:effectLst/>
                <a:uLnTx/>
                <a:uFillTx/>
                <a:latin typeface="Courier New" pitchFamily="49" charset="0"/>
                <a:cs typeface="Courier New" pitchFamily="49" charset="0"/>
              </a:rPr>
              <a:t> 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latin typeface="Courier New" pitchFamily="49" charset="0"/>
                <a:cs typeface="Courier New" pitchFamily="49" charset="0"/>
              </a:rPr>
              <a:t>{ </a:t>
            </a:r>
          </a:p>
          <a:p>
            <a:pPr marL="377825"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if (</a:t>
            </a:r>
            <a:r>
              <a:rPr kumimoji="0" lang="en-US" sz="1400" b="0" i="0" u="none" strike="noStrike" kern="1200" cap="none" spc="0" normalizeH="0" baseline="0" noProof="0" dirty="0" err="1" smtClean="0">
                <a:ln>
                  <a:noFill/>
                </a:ln>
                <a:effectLst/>
                <a:uLnTx/>
                <a:uFillTx/>
                <a:latin typeface="Courier New" pitchFamily="49" charset="0"/>
                <a:cs typeface="Courier New" pitchFamily="49" charset="0"/>
              </a:rPr>
              <a:t>HttpContext.Current.Request.Url.ToString</a:t>
            </a: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a:t>
            </a:r>
            <a:r>
              <a:rPr kumimoji="0" lang="en-US" sz="1400" b="0" i="0" u="none" strike="noStrike" kern="1200" cap="none" spc="0" normalizeH="0" baseline="0" noProof="0" dirty="0" err="1" smtClean="0">
                <a:ln>
                  <a:noFill/>
                </a:ln>
                <a:effectLst/>
                <a:uLnTx/>
                <a:uFillTx/>
                <a:latin typeface="Courier New" pitchFamily="49" charset="0"/>
                <a:cs typeface="Courier New" pitchFamily="49" charset="0"/>
              </a:rPr>
              <a:t>ToLower</a:t>
            </a: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().Contains( </a:t>
            </a:r>
          </a:p>
          <a:p>
            <a:pPr marL="377825"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    "http://www.mysite.com")) </a:t>
            </a:r>
          </a:p>
          <a:p>
            <a:pPr marL="377825"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 </a:t>
            </a:r>
          </a:p>
          <a:p>
            <a:pPr marL="377825"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    </a:t>
            </a:r>
            <a:r>
              <a:rPr kumimoji="0" lang="en-US" sz="1400" b="0" i="0" u="none" strike="noStrike" kern="1200" cap="none" spc="0" normalizeH="0" baseline="0" noProof="0" dirty="0" err="1" smtClean="0">
                <a:ln>
                  <a:noFill/>
                </a:ln>
                <a:effectLst/>
                <a:uLnTx/>
                <a:uFillTx/>
                <a:latin typeface="Courier New" pitchFamily="49" charset="0"/>
                <a:cs typeface="Courier New" pitchFamily="49" charset="0"/>
              </a:rPr>
              <a:t>HttpContext.Current.Response.Status</a:t>
            </a: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 = "301 Moved Permanently"; </a:t>
            </a:r>
          </a:p>
          <a:p>
            <a:pPr marL="377825"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    </a:t>
            </a:r>
            <a:r>
              <a:rPr kumimoji="0" lang="en-US" sz="1400" b="0" i="0" u="none" strike="noStrike" kern="1200" cap="none" spc="0" normalizeH="0" baseline="0" noProof="0" dirty="0" err="1" smtClean="0">
                <a:ln>
                  <a:noFill/>
                </a:ln>
                <a:effectLst/>
                <a:uLnTx/>
                <a:uFillTx/>
                <a:latin typeface="Courier New" pitchFamily="49" charset="0"/>
                <a:cs typeface="Courier New" pitchFamily="49" charset="0"/>
              </a:rPr>
              <a:t>HttpContext.Current.Response.AddHeader</a:t>
            </a: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("Location", </a:t>
            </a:r>
          </a:p>
          <a:p>
            <a:pPr marL="377825"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        </a:t>
            </a:r>
            <a:r>
              <a:rPr kumimoji="0" lang="en-US" sz="1400" b="0" i="0" u="none" strike="noStrike" kern="1200" cap="none" spc="0" normalizeH="0" baseline="0" noProof="0" dirty="0" err="1" smtClean="0">
                <a:ln>
                  <a:noFill/>
                </a:ln>
                <a:effectLst/>
                <a:uLnTx/>
                <a:uFillTx/>
                <a:latin typeface="Courier New" pitchFamily="49" charset="0"/>
                <a:cs typeface="Courier New" pitchFamily="49" charset="0"/>
              </a:rPr>
              <a:t>Request.Url.ToString</a:t>
            </a: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a:t>
            </a:r>
            <a:r>
              <a:rPr kumimoji="0" lang="en-US" sz="1400" b="0" i="0" u="none" strike="noStrike" kern="1200" cap="none" spc="0" normalizeH="0" baseline="0" noProof="0" dirty="0" err="1" smtClean="0">
                <a:ln>
                  <a:noFill/>
                </a:ln>
                <a:effectLst/>
                <a:uLnTx/>
                <a:uFillTx/>
                <a:latin typeface="Courier New" pitchFamily="49" charset="0"/>
                <a:cs typeface="Courier New" pitchFamily="49" charset="0"/>
              </a:rPr>
              <a:t>ToLower</a:t>
            </a: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().Replace( </a:t>
            </a:r>
          </a:p>
          <a:p>
            <a:pPr marL="377825"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            "http://www.mysite.com", </a:t>
            </a:r>
          </a:p>
          <a:p>
            <a:pPr marL="377825"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            "http://mysite.com")); </a:t>
            </a:r>
          </a:p>
          <a:p>
            <a:pPr marL="377825"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Courier New" pitchFamily="49" charset="0"/>
                <a:cs typeface="Courier New" pitchFamily="49" charset="0"/>
              </a:rPr>
              <a:t>}</a:t>
            </a:r>
            <a:endParaRPr kumimoji="0" lang="en-US" sz="1600" b="0" i="0" u="none" strike="noStrike" kern="1200" cap="none" spc="0" normalizeH="0" baseline="0" noProof="0" dirty="0" smtClean="0">
              <a:ln>
                <a:noFill/>
              </a:ln>
              <a:effectLst/>
              <a:uLnTx/>
              <a:uFillTx/>
              <a:latin typeface="Courier New" pitchFamily="49" charset="0"/>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latin typeface="Courier New" pitchFamily="49" charset="0"/>
                <a:cs typeface="Courier New" pitchFamily="49" charset="0"/>
              </a:rPr>
              <a:t>}</a:t>
            </a:r>
          </a:p>
        </p:txBody>
      </p:sp>
      <p:sp>
        <p:nvSpPr>
          <p:cNvPr id="5" name="TextBox 3"/>
          <p:cNvSpPr txBox="1">
            <a:spLocks noChangeArrowheads="1"/>
          </p:cNvSpPr>
          <p:nvPr/>
        </p:nvSpPr>
        <p:spPr bwMode="auto">
          <a:xfrm>
            <a:off x="381000" y="1219200"/>
            <a:ext cx="7907338" cy="369888"/>
          </a:xfrm>
          <a:prstGeom prst="rect">
            <a:avLst/>
          </a:prstGeom>
          <a:noFill/>
          <a:ln w="9525">
            <a:noFill/>
            <a:miter lim="800000"/>
            <a:headEnd/>
            <a:tailEnd/>
          </a:ln>
        </p:spPr>
        <p:txBody>
          <a:bodyPr>
            <a:spAutoFit/>
          </a:bodyPr>
          <a:lstStyle/>
          <a:p>
            <a:r>
              <a:rPr lang="en-US" b="1" dirty="0">
                <a:latin typeface="Segoe"/>
              </a:rPr>
              <a:t>Create in your </a:t>
            </a:r>
            <a:r>
              <a:rPr lang="en-US" b="1" dirty="0" err="1">
                <a:latin typeface="Segoe"/>
              </a:rPr>
              <a:t>Global.asax</a:t>
            </a:r>
            <a:r>
              <a:rPr lang="en-US" b="1" dirty="0">
                <a:latin typeface="Segoe"/>
              </a:rPr>
              <a:t> file….</a:t>
            </a:r>
          </a:p>
        </p:txBody>
      </p:sp>
      <p:sp>
        <p:nvSpPr>
          <p:cNvPr id="6" name="TextBox 5"/>
          <p:cNvSpPr txBox="1"/>
          <p:nvPr/>
        </p:nvSpPr>
        <p:spPr>
          <a:xfrm>
            <a:off x="215900" y="6138862"/>
            <a:ext cx="8686800" cy="338138"/>
          </a:xfrm>
          <a:prstGeom prst="rect">
            <a:avLst/>
          </a:prstGeom>
          <a:noFill/>
        </p:spPr>
        <p:txBody>
          <a:bodyPr>
            <a:spAutoFit/>
          </a:bodyPr>
          <a:lstStyle/>
          <a:p>
            <a:pPr algn="ctr" defTabSz="914363" fontAlgn="auto">
              <a:spcBef>
                <a:spcPts val="0"/>
              </a:spcBef>
              <a:spcAft>
                <a:spcPts val="0"/>
              </a:spcAft>
              <a:defRPr/>
            </a:pPr>
            <a:r>
              <a:rPr lang="en-US" sz="1600" i="1" dirty="0">
                <a:latin typeface="+mn-lt"/>
                <a:cs typeface="+mn-cs"/>
              </a:rPr>
              <a:t>More information and examples: </a:t>
            </a:r>
            <a:r>
              <a:rPr lang="en-US" sz="1600" i="1" dirty="0">
                <a:solidFill>
                  <a:schemeClr val="tx2">
                    <a:lumMod val="60000"/>
                    <a:lumOff val="40000"/>
                  </a:schemeClr>
                </a:solidFill>
                <a:latin typeface="+mn-lt"/>
                <a:cs typeface="+mn-cs"/>
              </a:rPr>
              <a:t>http://search.live.com/results.aspx?q=301+redirect+asp.net </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IIS 301 Redirects</a:t>
            </a:r>
            <a:endParaRPr lang="en-US" dirty="0"/>
          </a:p>
        </p:txBody>
      </p:sp>
      <p:sp>
        <p:nvSpPr>
          <p:cNvPr id="4" name="Text Placeholder 2"/>
          <p:cNvSpPr txBox="1">
            <a:spLocks/>
          </p:cNvSpPr>
          <p:nvPr/>
        </p:nvSpPr>
        <p:spPr>
          <a:xfrm>
            <a:off x="5867401" y="3276600"/>
            <a:ext cx="2971800" cy="457200"/>
          </a:xfrm>
          <a:prstGeom prst="rect">
            <a:avLst/>
          </a:prstGeom>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tint val="75000"/>
                  </a:schemeClr>
                </a:solidFill>
                <a:uLnTx/>
                <a:uFillTx/>
                <a:latin typeface="+mn-lt"/>
                <a:ea typeface="+mn-ea"/>
                <a:cs typeface="+mn-cs"/>
                <a:hlinkClick r:id="rId3"/>
              </a:rPr>
              <a:t>Click here for a whitepaper</a:t>
            </a:r>
            <a:endParaRPr kumimoji="0" lang="en-US" sz="1800" b="0" i="0" u="none" strike="noStrike" kern="1200" cap="none" spc="0" normalizeH="0" baseline="0" noProof="0" dirty="0" smtClean="0">
              <a:ln>
                <a:noFill/>
              </a:ln>
              <a:solidFill>
                <a:schemeClr val="tx1">
                  <a:tint val="75000"/>
                </a:schemeClr>
              </a:solidFill>
              <a:uLnTx/>
              <a:uFillTx/>
              <a:latin typeface="+mn-lt"/>
              <a:ea typeface="+mn-ea"/>
              <a:cs typeface="+mn-cs"/>
            </a:endParaRPr>
          </a:p>
        </p:txBody>
      </p:sp>
      <p:pic>
        <p:nvPicPr>
          <p:cNvPr id="5" name="Picture 2"/>
          <p:cNvPicPr>
            <a:picLocks noChangeAspect="1" noChangeArrowheads="1"/>
          </p:cNvPicPr>
          <p:nvPr/>
        </p:nvPicPr>
        <p:blipFill>
          <a:blip r:embed="rId4"/>
          <a:srcRect/>
          <a:stretch>
            <a:fillRect/>
          </a:stretch>
        </p:blipFill>
        <p:spPr bwMode="auto">
          <a:xfrm>
            <a:off x="533400" y="1371600"/>
            <a:ext cx="4811712" cy="4948253"/>
          </a:xfrm>
          <a:prstGeom prst="rect">
            <a:avLst/>
          </a:prstGeom>
          <a:noFill/>
          <a:ln w="9525">
            <a:noFill/>
            <a:miter lim="800000"/>
            <a:headEnd/>
            <a:tailEnd/>
          </a:ln>
        </p:spPr>
      </p:pic>
      <p:sp>
        <p:nvSpPr>
          <p:cNvPr id="6" name="Oval 5"/>
          <p:cNvSpPr/>
          <p:nvPr/>
        </p:nvSpPr>
        <p:spPr bwMode="auto">
          <a:xfrm>
            <a:off x="533400" y="4038600"/>
            <a:ext cx="2960687" cy="411162"/>
          </a:xfrm>
          <a:prstGeom prst="ellipse">
            <a:avLst/>
          </a:prstGeom>
          <a:noFill/>
          <a:ln w="22225">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endParaRPr lang="en-US" sz="2300">
              <a:solidFill>
                <a:srgbClr val="FFFFFF"/>
              </a:solidFill>
              <a:effectLst>
                <a:outerShdw blurRad="38100" dist="38100" dir="2700000" algn="tl">
                  <a:srgbClr val="6E0F4C"/>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Notes</a:t>
            </a:r>
            <a:endParaRPr lang="en-US" dirty="0"/>
          </a:p>
        </p:txBody>
      </p:sp>
      <p:sp>
        <p:nvSpPr>
          <p:cNvPr id="6" name="Text Placeholder 5"/>
          <p:cNvSpPr>
            <a:spLocks noGrp="1"/>
          </p:cNvSpPr>
          <p:nvPr>
            <p:ph type="body" sz="quarter" idx="10"/>
          </p:nvPr>
        </p:nvSpPr>
        <p:spPr>
          <a:xfrm>
            <a:off x="381000" y="1411553"/>
            <a:ext cx="8382000" cy="1871282"/>
          </a:xfrm>
        </p:spPr>
        <p:txBody>
          <a:bodyPr/>
          <a:lstStyle/>
          <a:p>
            <a:r>
              <a:rPr lang="en-US" dirty="0" smtClean="0"/>
              <a:t>In addition to the Walk-in and Title slides, </a:t>
            </a:r>
            <a:br>
              <a:rPr lang="en-US" dirty="0" smtClean="0"/>
            </a:br>
            <a:r>
              <a:rPr lang="en-US" dirty="0" smtClean="0"/>
              <a:t>the following slides are </a:t>
            </a:r>
            <a:r>
              <a:rPr lang="en-US" dirty="0" smtClean="0">
                <a:solidFill>
                  <a:schemeClr val="tx2"/>
                </a:solidFill>
              </a:rPr>
              <a:t>required</a:t>
            </a:r>
            <a:endParaRPr lang="en-US" dirty="0" smtClean="0"/>
          </a:p>
          <a:p>
            <a:r>
              <a:rPr lang="en-US" dirty="0" smtClean="0"/>
              <a:t>Please add your content and include these in your final presentation</a:t>
            </a:r>
            <a:endParaRPr lang="en-US" dirty="0"/>
          </a:p>
        </p:txBody>
      </p:sp>
      <p:sp>
        <p:nvSpPr>
          <p:cNvPr id="7" name="Text Placeholder 6"/>
          <p:cNvSpPr>
            <a:spLocks noGrp="1"/>
          </p:cNvSpPr>
          <p:nvPr>
            <p:ph type="body" sz="quarter" idx="11"/>
          </p:nvPr>
        </p:nvSpPr>
        <p:spPr/>
        <p:txBody>
          <a:bodyPr/>
          <a:lstStyle/>
          <a:p>
            <a:r>
              <a:rPr lang="en-US" dirty="0" smtClean="0"/>
              <a:t>NEXT: &lt;next slide title&gt;</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you care about SEO?</a:t>
            </a:r>
            <a:endParaRPr lang="en-US" dirty="0"/>
          </a:p>
        </p:txBody>
      </p:sp>
      <p:graphicFrame>
        <p:nvGraphicFramePr>
          <p:cNvPr id="5" name="Chart 8"/>
          <p:cNvGraphicFramePr>
            <a:graphicFrameLocks/>
          </p:cNvGraphicFramePr>
          <p:nvPr/>
        </p:nvGraphicFramePr>
        <p:xfrm>
          <a:off x="0" y="990600"/>
          <a:ext cx="9144000" cy="5562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bwMode="white">
          <a:xfrm>
            <a:off x="382588" y="228600"/>
            <a:ext cx="8380412" cy="553998"/>
          </a:xfrm>
        </p:spPr>
        <p:txBody>
          <a:bodyPr/>
          <a:lstStyle/>
          <a:p>
            <a:r>
              <a:rPr lang="en-US" dirty="0" smtClean="0"/>
              <a:t>Deadlines &amp; Resources</a:t>
            </a:r>
            <a:endParaRPr lang="en-US" dirty="0"/>
          </a:p>
        </p:txBody>
      </p:sp>
      <p:sp>
        <p:nvSpPr>
          <p:cNvPr id="18436" name="Text Box 4"/>
          <p:cNvSpPr txBox="1">
            <a:spLocks noChangeArrowheads="1"/>
          </p:cNvSpPr>
          <p:nvPr/>
        </p:nvSpPr>
        <p:spPr bwMode="auto">
          <a:xfrm>
            <a:off x="381000" y="931170"/>
            <a:ext cx="8382000" cy="484188"/>
          </a:xfrm>
          <a:prstGeom prst="rect">
            <a:avLst/>
          </a:prstGeom>
          <a:solidFill>
            <a:srgbClr val="FFFFFF"/>
          </a:solidFill>
          <a:ln w="38100">
            <a:solidFill>
              <a:srgbClr val="FFFF00"/>
            </a:solidFill>
            <a:miter lim="800000"/>
            <a:headEnd/>
            <a:tailEnd/>
          </a:ln>
        </p:spPr>
        <p:txBody>
          <a:bodyPr lIns="91436" tIns="45718" rIns="91436" bIns="45718">
            <a:spAutoFit/>
          </a:bodyPr>
          <a:lstStyle/>
          <a:p>
            <a:pPr>
              <a:lnSpc>
                <a:spcPct val="90000"/>
              </a:lnSpc>
              <a:spcBef>
                <a:spcPct val="20000"/>
              </a:spcBef>
            </a:pPr>
            <a:r>
              <a:rPr lang="en-US" sz="1400" dirty="0">
                <a:solidFill>
                  <a:srgbClr val="990033"/>
                </a:solidFill>
              </a:rPr>
              <a:t>Thank you for committing to speak at Microsoft’s premier event for IT Professionals and Developers.  Below is important information regarding your participation as a speaker for TechEd </a:t>
            </a:r>
            <a:r>
              <a:rPr lang="en-US" sz="1400" dirty="0" smtClean="0">
                <a:solidFill>
                  <a:srgbClr val="990033"/>
                </a:solidFill>
              </a:rPr>
              <a:t>2008.  </a:t>
            </a:r>
            <a:endParaRPr lang="en-US" sz="1400" dirty="0">
              <a:solidFill>
                <a:srgbClr val="990033"/>
              </a:solidFill>
            </a:endParaRPr>
          </a:p>
        </p:txBody>
      </p:sp>
      <p:graphicFrame>
        <p:nvGraphicFramePr>
          <p:cNvPr id="5" name="Content Placeholder 3"/>
          <p:cNvGraphicFramePr>
            <a:graphicFrameLocks/>
          </p:cNvGraphicFramePr>
          <p:nvPr/>
        </p:nvGraphicFramePr>
        <p:xfrm>
          <a:off x="685800" y="1681644"/>
          <a:ext cx="7772400" cy="4240437"/>
        </p:xfrm>
        <a:graphic>
          <a:graphicData uri="http://schemas.openxmlformats.org/drawingml/2006/table">
            <a:tbl>
              <a:tblPr firstRow="1" bandRow="1">
                <a:tableStyleId>{5940675A-B579-460E-94D1-54222C63F5DA}</a:tableStyleId>
              </a:tblPr>
              <a:tblGrid>
                <a:gridCol w="1524000"/>
                <a:gridCol w="6248400"/>
              </a:tblGrid>
              <a:tr h="290889">
                <a:tc gridSpan="2">
                  <a:txBody>
                    <a:bodyPr/>
                    <a:lstStyle/>
                    <a:p>
                      <a:pPr marL="0" marR="0" indent="0" algn="l" defTabSz="914099" rtl="0" eaLnBrk="1" fontAlgn="base" latinLnBrk="0" hangingPunct="1">
                        <a:lnSpc>
                          <a:spcPct val="100000"/>
                        </a:lnSpc>
                        <a:spcBef>
                          <a:spcPct val="0"/>
                        </a:spcBef>
                        <a:spcAft>
                          <a:spcPct val="0"/>
                        </a:spcAft>
                        <a:buClrTx/>
                        <a:buSzTx/>
                        <a:buFontTx/>
                        <a:buNone/>
                        <a:tabLst/>
                        <a:defRPr/>
                      </a:pPr>
                      <a:r>
                        <a:rPr lang="en-US" sz="1600" dirty="0" smtClean="0"/>
                        <a:t>Important Content Deadlines – submit via </a:t>
                      </a:r>
                      <a:r>
                        <a:rPr lang="en-US" sz="1600" dirty="0" smtClean="0">
                          <a:hlinkClick r:id=""/>
                        </a:rPr>
                        <a:t>www.msteched.com</a:t>
                      </a:r>
                      <a:r>
                        <a:rPr lang="en-US" sz="1600" dirty="0" smtClean="0"/>
                        <a:t> </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hMerge="1">
                  <a:txBody>
                    <a:bodyPr/>
                    <a:lstStyle/>
                    <a:p>
                      <a:endParaRPr lang="en-US"/>
                    </a:p>
                  </a:txBody>
                  <a:tcPr/>
                </a:tc>
              </a:tr>
              <a:tr h="290889">
                <a:tc>
                  <a:txBody>
                    <a:bodyPr/>
                    <a:lstStyle/>
                    <a:p>
                      <a:pPr marL="0" algn="l" defTabSz="914099" rtl="0" eaLnBrk="1" fontAlgn="base" latinLnBrk="0" hangingPunct="1">
                        <a:spcBef>
                          <a:spcPct val="0"/>
                        </a:spcBef>
                        <a:spcAft>
                          <a:spcPct val="0"/>
                        </a:spcAft>
                        <a:defRPr/>
                      </a:pPr>
                      <a:r>
                        <a:rPr lang="en-US" sz="1400" dirty="0" smtClean="0"/>
                        <a:t>April 10</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099" rtl="0" eaLnBrk="1" fontAlgn="base" latinLnBrk="0" hangingPunct="1">
                        <a:spcBef>
                          <a:spcPct val="0"/>
                        </a:spcBef>
                        <a:spcAft>
                          <a:spcPct val="0"/>
                        </a:spcAft>
                        <a:defRPr/>
                      </a:pPr>
                      <a:r>
                        <a:rPr lang="en-US" sz="1200" dirty="0" smtClean="0"/>
                        <a:t>Upload outline and PPT draft</a:t>
                      </a:r>
                      <a:endParaRPr lang="en-US" sz="1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90889">
                <a:tc>
                  <a:txBody>
                    <a:bodyPr/>
                    <a:lstStyle/>
                    <a:p>
                      <a:pPr marL="0" algn="l" defTabSz="914099" rtl="0" eaLnBrk="1" fontAlgn="base" latinLnBrk="0" hangingPunct="1">
                        <a:spcBef>
                          <a:spcPct val="0"/>
                        </a:spcBef>
                        <a:spcAft>
                          <a:spcPct val="0"/>
                        </a:spcAft>
                        <a:defRPr/>
                      </a:pPr>
                      <a:r>
                        <a:rPr lang="en-US" sz="1400" dirty="0" smtClean="0"/>
                        <a:t>Apr 10–May 25 </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099" rtl="0" eaLnBrk="1" fontAlgn="base" latinLnBrk="0" hangingPunct="1">
                        <a:lnSpc>
                          <a:spcPct val="100000"/>
                        </a:lnSpc>
                        <a:spcBef>
                          <a:spcPct val="0"/>
                        </a:spcBef>
                        <a:spcAft>
                          <a:spcPct val="0"/>
                        </a:spcAft>
                        <a:buClrTx/>
                        <a:buSzTx/>
                        <a:buFontTx/>
                        <a:buNone/>
                        <a:tabLst/>
                        <a:defRPr/>
                      </a:pPr>
                      <a:r>
                        <a:rPr lang="en-US" sz="1200" dirty="0" smtClean="0"/>
                        <a:t>Content Review Process (dry run, speaker training, etc.)</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96059">
                <a:tc>
                  <a:txBody>
                    <a:bodyPr/>
                    <a:lstStyle/>
                    <a:p>
                      <a:pPr marL="0" algn="l" defTabSz="914099" rtl="0" eaLnBrk="1" fontAlgn="base" latinLnBrk="0" hangingPunct="1">
                        <a:spcBef>
                          <a:spcPct val="0"/>
                        </a:spcBef>
                        <a:spcAft>
                          <a:spcPct val="0"/>
                        </a:spcAft>
                        <a:defRPr/>
                      </a:pPr>
                      <a:r>
                        <a:rPr lang="en-US" sz="1400" dirty="0" smtClean="0"/>
                        <a:t>May  29</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099" rtl="0" eaLnBrk="1" fontAlgn="base" latinLnBrk="0" hangingPunct="1">
                        <a:spcBef>
                          <a:spcPct val="0"/>
                        </a:spcBef>
                        <a:spcAft>
                          <a:spcPct val="0"/>
                        </a:spcAft>
                        <a:defRPr/>
                      </a:pPr>
                      <a:r>
                        <a:rPr lang="en-US" sz="1200" dirty="0" smtClean="0"/>
                        <a:t>Presentations locked and final submitted -</a:t>
                      </a:r>
                      <a:r>
                        <a:rPr lang="en-US" sz="1200" dirty="0" err="1" smtClean="0"/>
                        <a:t>TechEd</a:t>
                      </a:r>
                      <a:r>
                        <a:rPr lang="en-US" sz="1200" dirty="0" smtClean="0"/>
                        <a:t> Developer. Additional changes must be brought onsite.</a:t>
                      </a:r>
                      <a:endParaRPr lang="en-US" sz="1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90889">
                <a:tc gridSpan="2">
                  <a:txBody>
                    <a:bodyPr/>
                    <a:lstStyle/>
                    <a:p>
                      <a:pPr marL="0" marR="0" indent="0" algn="l" defTabSz="914099" rtl="0" eaLnBrk="1" fontAlgn="base" latinLnBrk="0" hangingPunct="1">
                        <a:lnSpc>
                          <a:spcPct val="100000"/>
                        </a:lnSpc>
                        <a:spcBef>
                          <a:spcPct val="0"/>
                        </a:spcBef>
                        <a:spcAft>
                          <a:spcPct val="0"/>
                        </a:spcAft>
                        <a:buClrTx/>
                        <a:buSzTx/>
                        <a:buFontTx/>
                        <a:buNone/>
                        <a:tabLst/>
                        <a:defRPr/>
                      </a:pPr>
                      <a:r>
                        <a:rPr lang="en-US" sz="1600" dirty="0" smtClean="0"/>
                        <a:t>Slide Design Resources at </a:t>
                      </a:r>
                      <a:r>
                        <a:rPr lang="en-US" sz="1600" dirty="0" smtClean="0">
                          <a:hlinkClick r:id=""/>
                        </a:rPr>
                        <a:t>www.msteched.com</a:t>
                      </a:r>
                      <a:r>
                        <a:rPr lang="en-US" sz="1600" dirty="0" smtClean="0"/>
                        <a:t> </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hMerge="1">
                  <a:txBody>
                    <a:bodyPr/>
                    <a:lstStyle/>
                    <a:p>
                      <a:endParaRPr lang="en-US"/>
                    </a:p>
                  </a:txBody>
                  <a:tcPr/>
                </a:tc>
              </a:tr>
              <a:tr h="290889">
                <a:tc gridSpan="2">
                  <a:txBody>
                    <a:bodyPr/>
                    <a:lstStyle/>
                    <a:p>
                      <a:pPr marL="0" marR="0" lvl="1" indent="0" algn="l" defTabSz="914099" rtl="0" eaLnBrk="1" fontAlgn="base" latinLnBrk="0" hangingPunct="1">
                        <a:lnSpc>
                          <a:spcPct val="100000"/>
                        </a:lnSpc>
                        <a:spcBef>
                          <a:spcPct val="0"/>
                        </a:spcBef>
                        <a:spcAft>
                          <a:spcPct val="0"/>
                        </a:spcAft>
                        <a:buClrTx/>
                        <a:buSzTx/>
                        <a:buFontTx/>
                        <a:buNone/>
                        <a:tabLst/>
                        <a:defRPr/>
                      </a:pPr>
                      <a:r>
                        <a:rPr lang="en-US" sz="1200" dirty="0" smtClean="0"/>
                        <a:t>Graphics and Images Library (pictures of arrows, devices, people)</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90889">
                <a:tc gridSpan="2">
                  <a:txBody>
                    <a:bodyPr/>
                    <a:lstStyle/>
                    <a:p>
                      <a:pPr marL="0" marR="0" lvl="1" indent="0" algn="l" defTabSz="914099" rtl="0" eaLnBrk="1" fontAlgn="base" latinLnBrk="0" hangingPunct="1">
                        <a:lnSpc>
                          <a:spcPct val="100000"/>
                        </a:lnSpc>
                        <a:spcBef>
                          <a:spcPct val="0"/>
                        </a:spcBef>
                        <a:spcAft>
                          <a:spcPct val="0"/>
                        </a:spcAft>
                        <a:buClrTx/>
                        <a:buSzTx/>
                        <a:buFontTx/>
                        <a:buNone/>
                        <a:tabLst/>
                        <a:defRPr/>
                      </a:pPr>
                      <a:r>
                        <a:rPr lang="en-US" sz="1200" dirty="0" smtClean="0"/>
                        <a:t>Books, Webinars, Websites, and much more to help you build a great deck</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90889">
                <a:tc gridSpan="2">
                  <a:txBody>
                    <a:bodyPr/>
                    <a:lstStyle/>
                    <a:p>
                      <a:pPr marL="0" algn="l" defTabSz="914099" rtl="0" eaLnBrk="1" fontAlgn="base" latinLnBrk="0" hangingPunct="1">
                        <a:spcBef>
                          <a:spcPct val="0"/>
                        </a:spcBef>
                        <a:spcAft>
                          <a:spcPct val="0"/>
                        </a:spcAft>
                        <a:defRPr/>
                      </a:pPr>
                      <a:r>
                        <a:rPr lang="en-US" sz="1200" dirty="0" smtClean="0"/>
                        <a:t>Licensing information for any third-party photography or art must be submitted with the PPT</a:t>
                      </a:r>
                      <a:endParaRPr lang="en-US" sz="1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90889">
                <a:tc gridSpan="2">
                  <a:txBody>
                    <a:bodyPr/>
                    <a:lstStyle/>
                    <a:p>
                      <a:pPr marL="0" marR="0" indent="0" algn="l" defTabSz="914099" rtl="0" eaLnBrk="1" fontAlgn="base" latinLnBrk="0" hangingPunct="1">
                        <a:lnSpc>
                          <a:spcPct val="100000"/>
                        </a:lnSpc>
                        <a:spcBef>
                          <a:spcPct val="0"/>
                        </a:spcBef>
                        <a:spcAft>
                          <a:spcPct val="0"/>
                        </a:spcAft>
                        <a:buClrTx/>
                        <a:buSzTx/>
                        <a:buFontTx/>
                        <a:buNone/>
                        <a:tabLst/>
                        <a:defRPr/>
                      </a:pPr>
                      <a:r>
                        <a:rPr lang="en-US" sz="1600" dirty="0" smtClean="0"/>
                        <a:t>Points of Contact</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hMerge="1">
                  <a:txBody>
                    <a:bodyPr/>
                    <a:lstStyle/>
                    <a:p>
                      <a:endParaRPr lang="en-US"/>
                    </a:p>
                  </a:txBody>
                  <a:tcPr/>
                </a:tc>
              </a:tr>
              <a:tr h="290889">
                <a:tc gridSpan="2">
                  <a:txBody>
                    <a:bodyPr/>
                    <a:lstStyle/>
                    <a:p>
                      <a:pPr marL="0" algn="l" defTabSz="914099" rtl="0" eaLnBrk="1" fontAlgn="base" latinLnBrk="0" hangingPunct="1">
                        <a:spcBef>
                          <a:spcPct val="0"/>
                        </a:spcBef>
                        <a:spcAft>
                          <a:spcPct val="0"/>
                        </a:spcAft>
                        <a:defRPr/>
                      </a:pPr>
                      <a:r>
                        <a:rPr lang="en-US" sz="1200" dirty="0" smtClean="0"/>
                        <a:t>Direct presentation questions to  </a:t>
                      </a:r>
                      <a:r>
                        <a:rPr lang="en-US" sz="1200" dirty="0" smtClean="0">
                          <a:hlinkClick r:id=""/>
                        </a:rPr>
                        <a:t>Tespeakr@microsoft.com</a:t>
                      </a:r>
                      <a:r>
                        <a:rPr lang="en-US" sz="1200" dirty="0" smtClean="0"/>
                        <a:t> </a:t>
                      </a:r>
                      <a:endParaRPr lang="en-US" sz="1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90889">
                <a:tc gridSpan="2">
                  <a:txBody>
                    <a:bodyPr/>
                    <a:lstStyle/>
                    <a:p>
                      <a:pPr marL="0" marR="0" lvl="1" indent="0" algn="l" defTabSz="914099" rtl="0" eaLnBrk="1" fontAlgn="base" latinLnBrk="0" hangingPunct="1">
                        <a:lnSpc>
                          <a:spcPct val="100000"/>
                        </a:lnSpc>
                        <a:spcBef>
                          <a:spcPct val="0"/>
                        </a:spcBef>
                        <a:spcAft>
                          <a:spcPct val="0"/>
                        </a:spcAft>
                        <a:buClrTx/>
                        <a:buSzTx/>
                        <a:buFontTx/>
                        <a:buNone/>
                        <a:tabLst/>
                        <a:defRPr/>
                      </a:pPr>
                      <a:r>
                        <a:rPr lang="en-US" sz="1200" dirty="0" smtClean="0"/>
                        <a:t>Direct content questions to your Track PM: </a:t>
                      </a:r>
                      <a:r>
                        <a:rPr lang="en-US" sz="1200" dirty="0" smtClean="0">
                          <a:hlinkClick r:id=""/>
                        </a:rPr>
                        <a:t>www.msteched.com</a:t>
                      </a:r>
                      <a:r>
                        <a:rPr lang="en-US" sz="1200" dirty="0" smtClean="0"/>
                        <a:t> </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422463">
                <a:tc gridSpan="2">
                  <a:txBody>
                    <a:bodyPr/>
                    <a:lstStyle/>
                    <a:p>
                      <a:pPr marL="0" lvl="1" indent="0" algn="l" defTabSz="914327" fontAlgn="auto">
                        <a:spcBef>
                          <a:spcPts val="250"/>
                        </a:spcBef>
                        <a:spcAft>
                          <a:spcPts val="0"/>
                        </a:spcAft>
                        <a:buNone/>
                        <a:defRPr/>
                      </a:pPr>
                      <a:r>
                        <a:rPr lang="en-US" sz="1200" b="1" dirty="0" smtClean="0">
                          <a:solidFill>
                            <a:srgbClr val="FFFF00"/>
                          </a:solidFill>
                        </a:rPr>
                        <a:t>This template is designed for use with Office PowerPoint 2007.</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90889">
                <a:tc gridSpan="2">
                  <a:txBody>
                    <a:bodyPr/>
                    <a:lstStyle/>
                    <a:p>
                      <a:pPr marL="0" marR="0" lvl="1" indent="0" algn="l" defTabSz="914099" rtl="0" eaLnBrk="1" fontAlgn="base" latinLnBrk="0" hangingPunct="1">
                        <a:lnSpc>
                          <a:spcPct val="100000"/>
                        </a:lnSpc>
                        <a:spcBef>
                          <a:spcPct val="0"/>
                        </a:spcBef>
                        <a:spcAft>
                          <a:spcPct val="0"/>
                        </a:spcAft>
                        <a:buClrTx/>
                        <a:buSzTx/>
                        <a:buFontTx/>
                        <a:buNone/>
                        <a:tabLst/>
                        <a:defRPr/>
                      </a:pPr>
                      <a:r>
                        <a:rPr lang="en-US" sz="1200" dirty="0" smtClean="0"/>
                        <a:t>This template is set to print in color or grayscale, not black and white. </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1218795"/>
          </a:xfrm>
        </p:spPr>
        <p:txBody>
          <a:bodyPr/>
          <a:lstStyle/>
          <a:p>
            <a:r>
              <a:rPr lang="en-US" dirty="0" smtClean="0"/>
              <a:t>Scrub Checklist</a:t>
            </a:r>
            <a:br>
              <a:rPr lang="en-US" dirty="0" smtClean="0"/>
            </a:br>
            <a:r>
              <a:rPr sz="2400" smtClean="0"/>
              <a:t>After your presentation is locked, the scrub team will finalize your deck and published it to CommNet 48-hours prior to your session.</a:t>
            </a:r>
            <a:endParaRPr lang="en-US" dirty="0"/>
          </a:p>
        </p:txBody>
      </p:sp>
      <p:sp>
        <p:nvSpPr>
          <p:cNvPr id="3" name="Text Placeholder 2"/>
          <p:cNvSpPr>
            <a:spLocks noGrp="1"/>
          </p:cNvSpPr>
          <p:nvPr>
            <p:ph type="body" idx="1"/>
          </p:nvPr>
        </p:nvSpPr>
        <p:spPr bwMode="white">
          <a:xfrm>
            <a:off x="382588" y="1828800"/>
            <a:ext cx="8380412" cy="4724400"/>
          </a:xfrm>
        </p:spPr>
        <p:txBody>
          <a:bodyPr numCol="3" spcCol="182880"/>
          <a:lstStyle/>
          <a:p>
            <a:pPr marL="346075" lvl="0" indent="-346075"/>
            <a:r>
              <a:rPr lang="en-US" sz="1600" dirty="0" smtClean="0"/>
              <a:t>Apply template – backgrounds, colors, positioning, font </a:t>
            </a:r>
          </a:p>
          <a:p>
            <a:pPr marL="346075" lvl="0" indent="-346075"/>
            <a:r>
              <a:rPr lang="en-US" sz="1600" dirty="0" smtClean="0"/>
              <a:t>Verify that required slides are included</a:t>
            </a:r>
          </a:p>
          <a:p>
            <a:pPr marL="346075" lvl="0" indent="-346075"/>
            <a:r>
              <a:rPr lang="en-US" sz="1600" dirty="0" smtClean="0"/>
              <a:t>Remove any non-template logos and graphics from the walk-in slide </a:t>
            </a:r>
          </a:p>
          <a:p>
            <a:pPr marL="346075" lvl="0" indent="-346075"/>
            <a:r>
              <a:rPr lang="en-US" sz="1600" dirty="0" smtClean="0"/>
              <a:t>Correct session title and session code to match session guide </a:t>
            </a:r>
          </a:p>
          <a:p>
            <a:pPr marL="346075" lvl="0" indent="-346075"/>
            <a:r>
              <a:rPr lang="en-US" sz="1600" dirty="0" smtClean="0"/>
              <a:t>Set titles to Title Case and correct widows (widows = single word spilling over to a new line)</a:t>
            </a:r>
          </a:p>
          <a:p>
            <a:pPr marL="346075" lvl="0" indent="-346075"/>
            <a:r>
              <a:rPr lang="en-US" sz="1600" dirty="0" smtClean="0"/>
              <a:t>Replace transition slides with template </a:t>
            </a:r>
            <a:br>
              <a:rPr lang="en-US" sz="1600" dirty="0" smtClean="0"/>
            </a:br>
            <a:r>
              <a:rPr lang="en-US" sz="1600" dirty="0" smtClean="0"/>
              <a:t>transition slides </a:t>
            </a:r>
          </a:p>
          <a:p>
            <a:pPr marL="346075" lvl="0" indent="-346075"/>
            <a:r>
              <a:rPr lang="en-US" sz="1600" dirty="0" smtClean="0"/>
              <a:t>Set subtitles to subtitle color, size, and </a:t>
            </a:r>
            <a:br>
              <a:rPr lang="en-US" sz="1600" dirty="0" smtClean="0"/>
            </a:br>
            <a:r>
              <a:rPr lang="en-US" sz="1600" dirty="0" smtClean="0"/>
              <a:t>sentence case </a:t>
            </a:r>
          </a:p>
          <a:p>
            <a:pPr marL="346075" lvl="0" indent="-346075"/>
            <a:r>
              <a:rPr lang="en-US" sz="1600" dirty="0" smtClean="0"/>
              <a:t>Correct all type for consistent shadowing </a:t>
            </a:r>
          </a:p>
          <a:p>
            <a:pPr marL="346075" lvl="0" indent="-346075"/>
            <a:r>
              <a:rPr lang="en-US" sz="1600" dirty="0" smtClean="0"/>
              <a:t>Set bullets to template </a:t>
            </a:r>
          </a:p>
          <a:p>
            <a:pPr marL="346075" lvl="0" indent="-346075"/>
            <a:r>
              <a:rPr lang="fr-FR" sz="1600" dirty="0" smtClean="0"/>
              <a:t>Set software code samples to template code format </a:t>
            </a:r>
            <a:endParaRPr lang="en-US" sz="1600" dirty="0" smtClean="0"/>
          </a:p>
          <a:p>
            <a:pPr marL="346075" lvl="0" indent="-346075"/>
            <a:r>
              <a:rPr lang="en-US" sz="1600" dirty="0" smtClean="0"/>
              <a:t>Correct template application issues as </a:t>
            </a:r>
            <a:br>
              <a:rPr lang="en-US" sz="1600" dirty="0" smtClean="0"/>
            </a:br>
            <a:r>
              <a:rPr lang="en-US" sz="1600" dirty="0" smtClean="0"/>
              <a:t>time allows </a:t>
            </a:r>
          </a:p>
          <a:p>
            <a:pPr marL="346075" lvl="0" indent="-346075"/>
            <a:r>
              <a:rPr lang="en-US" sz="1600" dirty="0" smtClean="0"/>
              <a:t>Correct Microsoft product names to follow corporate branding rules</a:t>
            </a:r>
          </a:p>
          <a:p>
            <a:pPr marL="346075" lvl="0" indent="-346075"/>
            <a:r>
              <a:rPr lang="en-US" sz="1600" dirty="0" smtClean="0"/>
              <a:t>Correct misspelled words</a:t>
            </a:r>
          </a:p>
          <a:p>
            <a:pPr marL="346075" lvl="0" indent="-346075"/>
            <a:endParaRPr lang="en-US" sz="1600" dirty="0" smtClean="0"/>
          </a:p>
          <a:p>
            <a:pPr marL="346075" lvl="0" indent="-346075"/>
            <a:r>
              <a:rPr lang="en-US" sz="1600" dirty="0" smtClean="0"/>
              <a:t>Remove all comments, hidden slides and speaker notes from slides </a:t>
            </a:r>
          </a:p>
          <a:p>
            <a:pPr marL="346075" lvl="0" indent="-346075"/>
            <a:r>
              <a:rPr lang="en-US" sz="1600" dirty="0" smtClean="0"/>
              <a:t>Set file properties box</a:t>
            </a:r>
          </a:p>
          <a:p>
            <a:pPr marL="346075" lvl="0" indent="-346075"/>
            <a:r>
              <a:rPr lang="en-US" sz="1600" dirty="0" smtClean="0"/>
              <a:t>Set printability in grayscale </a:t>
            </a:r>
          </a:p>
          <a:p>
            <a:pPr marL="346075" lvl="0" indent="-346075"/>
            <a:r>
              <a:rPr lang="en-US" sz="1600" dirty="0" smtClean="0"/>
              <a:t>If time allows, correct slides for readability </a:t>
            </a:r>
            <a:br>
              <a:rPr lang="en-US" sz="1600" dirty="0" smtClean="0"/>
            </a:br>
            <a:r>
              <a:rPr lang="en-US" sz="1600" dirty="0" smtClean="0"/>
              <a:t>and consistency</a:t>
            </a:r>
          </a:p>
          <a:p>
            <a:pPr marL="346075" lvl="0" indent="-346075"/>
            <a:r>
              <a:rPr lang="en-US" sz="1600" dirty="0" smtClean="0"/>
              <a:t>If time allows, correct grammar and correct copy to Microsoft style</a:t>
            </a:r>
          </a:p>
          <a:p>
            <a:pPr marL="346075" lvl="0" indent="-346075"/>
            <a:r>
              <a:rPr lang="en-US" sz="1600" dirty="0" smtClean="0"/>
              <a:t>Notify Presentation Manager of any images identified as unlicensed </a:t>
            </a:r>
            <a:br>
              <a:rPr lang="en-US" sz="1600" dirty="0" smtClean="0"/>
            </a:br>
            <a:r>
              <a:rPr lang="en-US" sz="1600" dirty="0" smtClean="0"/>
              <a:t>for escalation</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SEO = Good design</a:t>
            </a:r>
            <a:endParaRPr lang="en-US" dirty="0"/>
          </a:p>
        </p:txBody>
      </p:sp>
      <p:pic>
        <p:nvPicPr>
          <p:cNvPr id="4" name="Picture 2"/>
          <p:cNvPicPr>
            <a:picLocks noChangeAspect="1" noChangeArrowheads="1"/>
          </p:cNvPicPr>
          <p:nvPr/>
        </p:nvPicPr>
        <p:blipFill>
          <a:blip r:embed="rId3"/>
          <a:srcRect/>
          <a:stretch>
            <a:fillRect/>
          </a:stretch>
        </p:blipFill>
        <p:spPr bwMode="auto">
          <a:xfrm>
            <a:off x="457200" y="2078038"/>
            <a:ext cx="2209800" cy="2909887"/>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4"/>
          <a:srcRect/>
          <a:stretch>
            <a:fillRect/>
          </a:stretch>
        </p:blipFill>
        <p:spPr bwMode="auto">
          <a:xfrm>
            <a:off x="3259138" y="2078038"/>
            <a:ext cx="2473325" cy="2971800"/>
          </a:xfrm>
          <a:prstGeom prst="rect">
            <a:avLst/>
          </a:prstGeom>
          <a:noFill/>
          <a:ln w="9525">
            <a:noFill/>
            <a:miter lim="800000"/>
            <a:headEnd/>
            <a:tailEnd/>
          </a:ln>
        </p:spPr>
      </p:pic>
      <p:pic>
        <p:nvPicPr>
          <p:cNvPr id="6" name="Picture 4"/>
          <p:cNvPicPr>
            <a:picLocks noChangeAspect="1" noChangeArrowheads="1"/>
          </p:cNvPicPr>
          <p:nvPr/>
        </p:nvPicPr>
        <p:blipFill>
          <a:blip r:embed="rId5"/>
          <a:srcRect/>
          <a:stretch>
            <a:fillRect/>
          </a:stretch>
        </p:blipFill>
        <p:spPr bwMode="auto">
          <a:xfrm>
            <a:off x="6324600" y="2078038"/>
            <a:ext cx="2286000" cy="3005137"/>
          </a:xfrm>
          <a:prstGeom prst="rect">
            <a:avLst/>
          </a:prstGeom>
          <a:noFill/>
          <a:ln w="9525">
            <a:noFill/>
            <a:miter lim="800000"/>
            <a:headEnd/>
            <a:tailEnd/>
          </a:ln>
        </p:spPr>
      </p:pic>
      <p:sp>
        <p:nvSpPr>
          <p:cNvPr id="7" name="TextBox 7"/>
          <p:cNvSpPr txBox="1">
            <a:spLocks noChangeArrowheads="1"/>
          </p:cNvSpPr>
          <p:nvPr/>
        </p:nvSpPr>
        <p:spPr bwMode="auto">
          <a:xfrm>
            <a:off x="228600" y="6340475"/>
            <a:ext cx="8382000" cy="369888"/>
          </a:xfrm>
          <a:prstGeom prst="rect">
            <a:avLst/>
          </a:prstGeom>
          <a:noFill/>
          <a:ln w="9525">
            <a:noFill/>
            <a:miter lim="800000"/>
            <a:headEnd/>
            <a:tailEnd/>
          </a:ln>
        </p:spPr>
        <p:txBody>
          <a:bodyPr>
            <a:spAutoFit/>
          </a:bodyPr>
          <a:lstStyle/>
          <a:p>
            <a:r>
              <a:rPr lang="en-US" dirty="0">
                <a:latin typeface="Segoe"/>
              </a:rPr>
              <a:t>Online Resources:  </a:t>
            </a:r>
            <a:r>
              <a:rPr lang="en-US" dirty="0" smtClean="0">
                <a:latin typeface="Segoe"/>
                <a:hlinkClick r:id="rId6"/>
              </a:rPr>
              <a:t>www.aslistapart.org</a:t>
            </a:r>
            <a:r>
              <a:rPr lang="en-US" dirty="0" smtClean="0">
                <a:latin typeface="Segoe"/>
              </a:rPr>
              <a:t>, </a:t>
            </a:r>
            <a:r>
              <a:rPr lang="en-US" dirty="0" smtClean="0">
                <a:latin typeface="Segoe"/>
                <a:hlinkClick r:id="rId7"/>
              </a:rPr>
              <a:t>www.seomoz.org</a:t>
            </a:r>
            <a:r>
              <a:rPr lang="en-US" dirty="0" smtClean="0">
                <a:latin typeface="Segoe"/>
              </a:rPr>
              <a:t>, </a:t>
            </a:r>
            <a:r>
              <a:rPr lang="en-US" dirty="0" smtClean="0">
                <a:latin typeface="Segoe"/>
                <a:hlinkClick r:id="rId8"/>
              </a:rPr>
              <a:t>www.sitepoint.com</a:t>
            </a:r>
            <a:endParaRPr lang="en-US" dirty="0">
              <a:latin typeface="Segoe"/>
              <a:hlinkClick r:id="rId8"/>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SEO != SPAM</a:t>
            </a:r>
            <a:endParaRPr lang="en-US" dirty="0"/>
          </a:p>
        </p:txBody>
      </p:sp>
      <p:pic>
        <p:nvPicPr>
          <p:cNvPr id="4" name="Content Placeholder 3" descr="Picture 148.png"/>
          <p:cNvPicPr>
            <a:picLocks noGrp="1" noChangeAspect="1"/>
          </p:cNvPicPr>
          <p:nvPr>
            <p:ph idx="1"/>
          </p:nvPr>
        </p:nvPicPr>
        <p:blipFill>
          <a:blip r:embed="rId3"/>
          <a:stretch>
            <a:fillRect/>
          </a:stretch>
        </p:blipFill>
        <p:spPr>
          <a:xfrm>
            <a:off x="0" y="914400"/>
            <a:ext cx="8229600" cy="3726278"/>
          </a:xfrm>
          <a:ln>
            <a:solidFill>
              <a:schemeClr val="accent1">
                <a:lumMod val="75000"/>
              </a:schemeClr>
            </a:solidFill>
          </a:ln>
        </p:spPr>
      </p:pic>
      <p:pic>
        <p:nvPicPr>
          <p:cNvPr id="5" name="Picture 4" descr="Picture 149.png"/>
          <p:cNvPicPr>
            <a:picLocks noChangeAspect="1"/>
          </p:cNvPicPr>
          <p:nvPr/>
        </p:nvPicPr>
        <p:blipFill>
          <a:blip r:embed="rId4"/>
          <a:stretch>
            <a:fillRect/>
          </a:stretch>
        </p:blipFill>
        <p:spPr>
          <a:xfrm>
            <a:off x="381000" y="1752600"/>
            <a:ext cx="6578600" cy="2794000"/>
          </a:xfrm>
          <a:prstGeom prst="rect">
            <a:avLst/>
          </a:prstGeom>
          <a:ln>
            <a:solidFill>
              <a:schemeClr val="accent1">
                <a:lumMod val="75000"/>
              </a:schemeClr>
            </a:solidFill>
          </a:ln>
        </p:spPr>
      </p:pic>
      <p:pic>
        <p:nvPicPr>
          <p:cNvPr id="6" name="Picture 5" descr="Picture 150.png"/>
          <p:cNvPicPr>
            <a:picLocks noChangeAspect="1"/>
          </p:cNvPicPr>
          <p:nvPr/>
        </p:nvPicPr>
        <p:blipFill>
          <a:blip r:embed="rId5"/>
          <a:stretch>
            <a:fillRect/>
          </a:stretch>
        </p:blipFill>
        <p:spPr>
          <a:xfrm>
            <a:off x="1600200" y="2590800"/>
            <a:ext cx="5549900" cy="2679700"/>
          </a:xfrm>
          <a:prstGeom prst="rect">
            <a:avLst/>
          </a:prstGeom>
          <a:ln>
            <a:solidFill>
              <a:schemeClr val="accent1">
                <a:lumMod val="75000"/>
              </a:schemeClr>
            </a:solidFill>
          </a:ln>
        </p:spPr>
      </p:pic>
      <p:pic>
        <p:nvPicPr>
          <p:cNvPr id="7" name="Picture 6" descr="Picture 151.png"/>
          <p:cNvPicPr>
            <a:picLocks noChangeAspect="1"/>
          </p:cNvPicPr>
          <p:nvPr/>
        </p:nvPicPr>
        <p:blipFill>
          <a:blip r:embed="rId6"/>
          <a:stretch>
            <a:fillRect/>
          </a:stretch>
        </p:blipFill>
        <p:spPr>
          <a:xfrm>
            <a:off x="228600" y="3581400"/>
            <a:ext cx="8517998" cy="2438400"/>
          </a:xfrm>
          <a:prstGeom prst="rect">
            <a:avLst/>
          </a:prstGeom>
        </p:spPr>
      </p:pic>
      <p:pic>
        <p:nvPicPr>
          <p:cNvPr id="8" name="Picture 7" descr="Picture 152.png"/>
          <p:cNvPicPr>
            <a:picLocks noChangeAspect="1"/>
          </p:cNvPicPr>
          <p:nvPr/>
        </p:nvPicPr>
        <p:blipFill>
          <a:blip r:embed="rId7"/>
          <a:stretch>
            <a:fillRect/>
          </a:stretch>
        </p:blipFill>
        <p:spPr>
          <a:xfrm>
            <a:off x="990601" y="876652"/>
            <a:ext cx="7467599" cy="5905148"/>
          </a:xfrm>
          <a:prstGeom prst="rect">
            <a:avLst/>
          </a:prstGeom>
          <a:ln>
            <a:solidFill>
              <a:schemeClr val="accent1">
                <a:lumMod val="7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Equation</a:t>
            </a:r>
            <a:endParaRPr lang="en-US" dirty="0"/>
          </a:p>
        </p:txBody>
      </p:sp>
      <p:pic>
        <p:nvPicPr>
          <p:cNvPr id="4" name="Picture 3" descr="jane-and-robot-logo.jpg"/>
          <p:cNvPicPr>
            <a:picLocks noChangeAspect="1"/>
          </p:cNvPicPr>
          <p:nvPr/>
        </p:nvPicPr>
        <p:blipFill>
          <a:blip r:embed="rId3"/>
          <a:stretch>
            <a:fillRect/>
          </a:stretch>
        </p:blipFill>
        <p:spPr>
          <a:xfrm>
            <a:off x="0" y="1676400"/>
            <a:ext cx="9220200" cy="2305050"/>
          </a:xfrm>
          <a:prstGeom prst="rect">
            <a:avLst/>
          </a:prstGeom>
        </p:spPr>
      </p:pic>
      <p:sp>
        <p:nvSpPr>
          <p:cNvPr id="5" name="TextBox 4"/>
          <p:cNvSpPr txBox="1"/>
          <p:nvPr/>
        </p:nvSpPr>
        <p:spPr>
          <a:xfrm>
            <a:off x="609600" y="4114800"/>
            <a:ext cx="1676400" cy="1200329"/>
          </a:xfrm>
          <a:prstGeom prst="rect">
            <a:avLst/>
          </a:prstGeom>
          <a:noFill/>
        </p:spPr>
        <p:txBody>
          <a:bodyPr wrap="square" rtlCol="0">
            <a:spAutoFit/>
          </a:bodyPr>
          <a:lstStyle/>
          <a:p>
            <a:pPr algn="ctr"/>
            <a:r>
              <a:rPr lang="en-US" sz="2400" dirty="0" smtClean="0"/>
              <a:t>Design for your customers</a:t>
            </a:r>
            <a:endParaRPr lang="en-US" sz="2400" dirty="0"/>
          </a:p>
        </p:txBody>
      </p:sp>
      <p:sp>
        <p:nvSpPr>
          <p:cNvPr id="6" name="TextBox 5"/>
          <p:cNvSpPr txBox="1"/>
          <p:nvPr/>
        </p:nvSpPr>
        <p:spPr>
          <a:xfrm>
            <a:off x="4114800" y="4114800"/>
            <a:ext cx="1447800" cy="1200329"/>
          </a:xfrm>
          <a:prstGeom prst="rect">
            <a:avLst/>
          </a:prstGeom>
          <a:noFill/>
        </p:spPr>
        <p:txBody>
          <a:bodyPr wrap="square" rtlCol="0">
            <a:spAutoFit/>
          </a:bodyPr>
          <a:lstStyle/>
          <a:p>
            <a:pPr algn="ctr"/>
            <a:r>
              <a:rPr lang="en-US" sz="2400" dirty="0" smtClean="0"/>
              <a:t>Be smart about robots</a:t>
            </a:r>
            <a:endParaRPr lang="en-US" sz="2400" dirty="0"/>
          </a:p>
        </p:txBody>
      </p:sp>
      <p:sp>
        <p:nvSpPr>
          <p:cNvPr id="7" name="TextBox 6"/>
          <p:cNvSpPr txBox="1"/>
          <p:nvPr/>
        </p:nvSpPr>
        <p:spPr>
          <a:xfrm>
            <a:off x="6858000" y="4114800"/>
            <a:ext cx="1981200" cy="1200329"/>
          </a:xfrm>
          <a:prstGeom prst="rect">
            <a:avLst/>
          </a:prstGeom>
          <a:noFill/>
        </p:spPr>
        <p:txBody>
          <a:bodyPr wrap="square" rtlCol="0">
            <a:spAutoFit/>
          </a:bodyPr>
          <a:lstStyle/>
          <a:p>
            <a:pPr algn="ctr"/>
            <a:r>
              <a:rPr lang="en-US" sz="2400" dirty="0" smtClean="0"/>
              <a:t>Enjoy long-lasting success</a:t>
            </a:r>
            <a:endParaRPr lang="en-US" sz="24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2008_Dev_4-3">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themeOverride>
</file>

<file path=ppt/theme/themeOverride2.xml><?xml version="1.0" encoding="utf-8"?>
<a:themeOverride xmlns:a="http://schemas.openxmlformats.org/drawingml/2006/main">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themeOverride>
</file>

<file path=ppt/theme/themeOverride3.xml><?xml version="1.0" encoding="utf-8"?>
<a:themeOverride xmlns:a="http://schemas.openxmlformats.org/drawingml/2006/main">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themeOverride>
</file>

<file path=ppt/theme/themeOverride4.xml><?xml version="1.0" encoding="utf-8"?>
<a:themeOverride xmlns:a="http://schemas.openxmlformats.org/drawingml/2006/main">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themeOverride>
</file>

<file path=ppt/theme/themeOverride5.xml><?xml version="1.0" encoding="utf-8"?>
<a:themeOverride xmlns:a="http://schemas.openxmlformats.org/drawingml/2006/main">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themeOverride>
</file>

<file path=ppt/theme/themeOverride6.xml><?xml version="1.0" encoding="utf-8"?>
<a:themeOverride xmlns:a="http://schemas.openxmlformats.org/drawingml/2006/main">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themeOverride>
</file>

<file path=ppt/theme/themeOverride7.xml><?xml version="1.0" encoding="utf-8"?>
<a:themeOverride xmlns:a="http://schemas.openxmlformats.org/drawingml/2006/main">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themeOverride>
</file>

<file path=docProps/app.xml><?xml version="1.0" encoding="utf-8"?>
<Properties xmlns="http://schemas.openxmlformats.org/officeDocument/2006/extended-properties" xmlns:vt="http://schemas.openxmlformats.org/officeDocument/2006/docPropsVTypes">
  <Template/>
  <TotalTime>0</TotalTime>
  <Words>2962</Words>
  <Application>Microsoft Office PowerPoint</Application>
  <PresentationFormat>On-screen Show (4:3)</PresentationFormat>
  <Paragraphs>521</Paragraphs>
  <Slides>61</Slides>
  <Notes>37</Notes>
  <HiddenSlides>4</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TechEd2008_Dev_4-3</vt:lpstr>
      <vt:lpstr>Slide 1</vt:lpstr>
      <vt:lpstr>Presentation Outline (hidden slide):</vt:lpstr>
      <vt:lpstr>Advanced SEO for Developers</vt:lpstr>
      <vt:lpstr>Who is this guy?</vt:lpstr>
      <vt:lpstr>Slide 5</vt:lpstr>
      <vt:lpstr>Why should you care about SEO?</vt:lpstr>
      <vt:lpstr>SEO = Good design</vt:lpstr>
      <vt:lpstr>SEO != SPAM</vt:lpstr>
      <vt:lpstr>The Equation</vt:lpstr>
      <vt:lpstr>Agenda</vt:lpstr>
      <vt:lpstr>How Search Works</vt:lpstr>
      <vt:lpstr>Crawling</vt:lpstr>
      <vt:lpstr>Ranking</vt:lpstr>
      <vt:lpstr>Searching</vt:lpstr>
      <vt:lpstr>How search works</vt:lpstr>
      <vt:lpstr>Slide 16</vt:lpstr>
      <vt:lpstr>Building Pages</vt:lpstr>
      <vt:lpstr>Use HTML Semantically</vt:lpstr>
      <vt:lpstr>Proper use of common tags</vt:lpstr>
      <vt:lpstr>Improper use of common tags</vt:lpstr>
      <vt:lpstr>ASP.Net Tips</vt:lpstr>
      <vt:lpstr>Rich internet applications</vt:lpstr>
      <vt:lpstr>Case Study – Arbor Snowboards</vt:lpstr>
      <vt:lpstr>Impact on Search Results</vt:lpstr>
      <vt:lpstr>Alternate Implementation</vt:lpstr>
      <vt:lpstr>AJAX Tips</vt:lpstr>
      <vt:lpstr>Slide 27</vt:lpstr>
      <vt:lpstr>Architecting Navigation</vt:lpstr>
      <vt:lpstr>Classing up your URLs</vt:lpstr>
      <vt:lpstr>HTTP status codes</vt:lpstr>
      <vt:lpstr>What is the difference?</vt:lpstr>
      <vt:lpstr>Canonicalization in action</vt:lpstr>
      <vt:lpstr>Canonicalization Recommendation</vt:lpstr>
      <vt:lpstr>ASP.Net Tips</vt:lpstr>
      <vt:lpstr>Advanced Topics (There’s more!)</vt:lpstr>
      <vt:lpstr>Slide 36</vt:lpstr>
      <vt:lpstr>Diagnosing Issues</vt:lpstr>
      <vt:lpstr>Where to start</vt:lpstr>
      <vt:lpstr>What to look for</vt:lpstr>
      <vt:lpstr>How to debug (Reference)</vt:lpstr>
      <vt:lpstr>Tools</vt:lpstr>
      <vt:lpstr>Instrument everything important</vt:lpstr>
      <vt:lpstr>Slide 43</vt:lpstr>
      <vt:lpstr>Site Review</vt:lpstr>
      <vt:lpstr>The first clue</vt:lpstr>
      <vt:lpstr>Are there any problems?</vt:lpstr>
      <vt:lpstr>Summary of Issues</vt:lpstr>
      <vt:lpstr>Looking inside visitmix.com</vt:lpstr>
      <vt:lpstr>Is this wrong?</vt:lpstr>
      <vt:lpstr>Woops!</vt:lpstr>
      <vt:lpstr>Call To Action</vt:lpstr>
      <vt:lpstr>Slide 52</vt:lpstr>
      <vt:lpstr>Slide 53</vt:lpstr>
      <vt:lpstr>Appendix</vt:lpstr>
      <vt:lpstr>ASP.Net 301 Redirects</vt:lpstr>
      <vt:lpstr>Other Redirects</vt:lpstr>
      <vt:lpstr>ASP.Net Canonicalization</vt:lpstr>
      <vt:lpstr>IIS 301 Redirects</vt:lpstr>
      <vt:lpstr>Notes</vt:lpstr>
      <vt:lpstr>Deadlines &amp; Resources</vt:lpstr>
      <vt:lpstr>Scrub Checklist After your presentation is locked, the scrub team will finalize your deck and published it to CommNet 48-hours prior to your session.</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 Ed 2008 TechEd Tech-Ed</dc:subject>
  <dc:creator>nbuggia</dc:creator>
  <cp:keywords>Technical, partners and customers, dev, developers, developer, IT IT Pro Pros Professionals,</cp:keywords>
  <dc:description>Template: Mary Feil-Jacobs (maryjf), Heather Tall, Slidework LLC, Claire Hoover, Silverfox Productions
Formatting:
Event Date: June 2-6, 2008
Event Location: Orlando, FL
Audience: Technical, partners and customers, dev, developers, developer, IT IT Pro Pros Professionals,</dc:description>
  <cp:lastModifiedBy>nbuggia</cp:lastModifiedBy>
  <cp:revision>55</cp:revision>
  <dcterms:created xsi:type="dcterms:W3CDTF">2008-05-29T15:32:46Z</dcterms:created>
  <dcterms:modified xsi:type="dcterms:W3CDTF">2008-06-06T10:58:48Z</dcterms:modified>
</cp:coreProperties>
</file>